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24" r:id="rId2"/>
    <p:sldId id="380" r:id="rId3"/>
    <p:sldId id="381" r:id="rId4"/>
    <p:sldId id="347" r:id="rId5"/>
    <p:sldId id="351" r:id="rId6"/>
    <p:sldId id="353" r:id="rId7"/>
    <p:sldId id="355" r:id="rId8"/>
    <p:sldId id="361" r:id="rId9"/>
    <p:sldId id="364" r:id="rId10"/>
    <p:sldId id="367" r:id="rId11"/>
    <p:sldId id="382" r:id="rId12"/>
    <p:sldId id="383" r:id="rId13"/>
    <p:sldId id="350" r:id="rId14"/>
    <p:sldId id="348" r:id="rId15"/>
    <p:sldId id="384" r:id="rId16"/>
    <p:sldId id="425" r:id="rId17"/>
    <p:sldId id="431" r:id="rId18"/>
    <p:sldId id="444" r:id="rId19"/>
    <p:sldId id="430" r:id="rId20"/>
    <p:sldId id="448" r:id="rId21"/>
    <p:sldId id="453" r:id="rId22"/>
    <p:sldId id="452" r:id="rId23"/>
    <p:sldId id="454" r:id="rId24"/>
    <p:sldId id="421" r:id="rId25"/>
    <p:sldId id="414" r:id="rId26"/>
    <p:sldId id="455" r:id="rId27"/>
    <p:sldId id="362" r:id="rId28"/>
    <p:sldId id="456" r:id="rId29"/>
    <p:sldId id="368" r:id="rId30"/>
    <p:sldId id="369" r:id="rId31"/>
    <p:sldId id="370" r:id="rId32"/>
    <p:sldId id="371" r:id="rId33"/>
    <p:sldId id="372" r:id="rId34"/>
    <p:sldId id="457" r:id="rId35"/>
    <p:sldId id="406" r:id="rId36"/>
    <p:sldId id="458" r:id="rId37"/>
    <p:sldId id="433" r:id="rId38"/>
    <p:sldId id="434" r:id="rId39"/>
    <p:sldId id="435" r:id="rId40"/>
    <p:sldId id="418" r:id="rId41"/>
    <p:sldId id="459" r:id="rId42"/>
    <p:sldId id="460" r:id="rId43"/>
    <p:sldId id="461" r:id="rId44"/>
    <p:sldId id="784" r:id="rId45"/>
    <p:sldId id="785" r:id="rId46"/>
    <p:sldId id="343" r:id="rId47"/>
    <p:sldId id="344" r:id="rId48"/>
    <p:sldId id="346" r:id="rId49"/>
    <p:sldId id="788" r:id="rId50"/>
    <p:sldId id="354" r:id="rId51"/>
    <p:sldId id="789" r:id="rId52"/>
    <p:sldId id="345" r:id="rId53"/>
    <p:sldId id="786" r:id="rId54"/>
    <p:sldId id="790" r:id="rId55"/>
    <p:sldId id="791" r:id="rId56"/>
    <p:sldId id="792" r:id="rId57"/>
    <p:sldId id="793" r:id="rId58"/>
    <p:sldId id="794" r:id="rId59"/>
    <p:sldId id="787" r:id="rId60"/>
    <p:sldId id="468" r:id="rId61"/>
    <p:sldId id="469" r:id="rId62"/>
    <p:sldId id="810" r:id="rId63"/>
    <p:sldId id="549" r:id="rId64"/>
    <p:sldId id="613" r:id="rId65"/>
    <p:sldId id="339" r:id="rId66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D2"/>
    <a:srgbClr val="4AAB16"/>
    <a:srgbClr val="323296"/>
    <a:srgbClr val="CC3300"/>
    <a:srgbClr val="DDDDDD"/>
    <a:srgbClr val="003300"/>
    <a:srgbClr val="FFFFFF"/>
    <a:srgbClr val="51C1C1"/>
    <a:srgbClr val="3399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2A284-E4E5-4910-A6DD-F8C29D94B331}" v="32" dt="2025-04-28T02:13:24.825"/>
    <p1510:client id="{D07BE57C-5889-A240-B701-8C20B7D73C52}" v="114" dt="2025-04-27T13:44:13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8" autoAdjust="0"/>
    <p:restoredTop sz="94974" autoAdjust="0"/>
  </p:normalViewPr>
  <p:slideViewPr>
    <p:cSldViewPr>
      <p:cViewPr varScale="1">
        <p:scale>
          <a:sx n="123" d="100"/>
          <a:sy n="123" d="100"/>
        </p:scale>
        <p:origin x="14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-3590"/>
    </p:cViewPr>
  </p:sorterViewPr>
  <p:notesViewPr>
    <p:cSldViewPr>
      <p:cViewPr varScale="1">
        <p:scale>
          <a:sx n="57" d="100"/>
          <a:sy n="57" d="100"/>
        </p:scale>
        <p:origin x="-13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an Chen" userId="aed4278f-f066-4586-81d3-daedb6f80e24" providerId="ADAL" clId="{0692A284-E4E5-4910-A6DD-F8C29D94B331}"/>
    <pc:docChg chg="undo redo custSel addSld delSld modSld">
      <pc:chgData name="Xinan Chen" userId="aed4278f-f066-4586-81d3-daedb6f80e24" providerId="ADAL" clId="{0692A284-E4E5-4910-A6DD-F8C29D94B331}" dt="2025-04-28T02:13:24.825" v="218" actId="20577"/>
      <pc:docMkLst>
        <pc:docMk/>
      </pc:docMkLst>
      <pc:sldChg chg="modSp mod">
        <pc:chgData name="Xinan Chen" userId="aed4278f-f066-4586-81d3-daedb6f80e24" providerId="ADAL" clId="{0692A284-E4E5-4910-A6DD-F8C29D94B331}" dt="2025-04-26T10:52:52.251" v="60" actId="20577"/>
        <pc:sldMkLst>
          <pc:docMk/>
          <pc:sldMk cId="0" sldId="324"/>
        </pc:sldMkLst>
        <pc:spChg chg="mod">
          <ac:chgData name="Xinan Chen" userId="aed4278f-f066-4586-81d3-daedb6f80e24" providerId="ADAL" clId="{0692A284-E4E5-4910-A6DD-F8C29D94B331}" dt="2025-04-26T10:52:52.251" v="60" actId="20577"/>
          <ac:spMkLst>
            <pc:docMk/>
            <pc:sldMk cId="0" sldId="324"/>
            <ac:spMk id="8" creationId="{00000000-0000-0000-0000-000000000000}"/>
          </ac:spMkLst>
        </pc:spChg>
        <pc:spChg chg="mod">
          <ac:chgData name="Xinan Chen" userId="aed4278f-f066-4586-81d3-daedb6f80e24" providerId="ADAL" clId="{0692A284-E4E5-4910-A6DD-F8C29D94B331}" dt="2025-04-26T10:52:31.178" v="42" actId="20577"/>
          <ac:spMkLst>
            <pc:docMk/>
            <pc:sldMk cId="0" sldId="324"/>
            <ac:spMk id="4101" creationId="{00000000-0000-0000-0000-000000000000}"/>
          </ac:spMkLst>
        </pc:spChg>
      </pc:sldChg>
      <pc:sldChg chg="del">
        <pc:chgData name="Xinan Chen" userId="aed4278f-f066-4586-81d3-daedb6f80e24" providerId="ADAL" clId="{0692A284-E4E5-4910-A6DD-F8C29D94B331}" dt="2025-04-26T10:54:23.083" v="63" actId="47"/>
        <pc:sldMkLst>
          <pc:docMk/>
          <pc:sldMk cId="4118554271" sldId="341"/>
        </pc:sldMkLst>
      </pc:sldChg>
      <pc:sldChg chg="addSp delSp modSp mod">
        <pc:chgData name="Xinan Chen" userId="aed4278f-f066-4586-81d3-daedb6f80e24" providerId="ADAL" clId="{0692A284-E4E5-4910-A6DD-F8C29D94B331}" dt="2025-04-28T02:11:12.100" v="177" actId="1076"/>
        <pc:sldMkLst>
          <pc:docMk/>
          <pc:sldMk cId="2066997005" sldId="345"/>
        </pc:sldMkLst>
        <pc:spChg chg="add del mod">
          <ac:chgData name="Xinan Chen" userId="aed4278f-f066-4586-81d3-daedb6f80e24" providerId="ADAL" clId="{0692A284-E4E5-4910-A6DD-F8C29D94B331}" dt="2025-04-28T02:11:12.100" v="177" actId="1076"/>
          <ac:spMkLst>
            <pc:docMk/>
            <pc:sldMk cId="2066997005" sldId="345"/>
            <ac:spMk id="6" creationId="{D602E161-FE2E-B04F-8500-EAE1B7C99979}"/>
          </ac:spMkLst>
        </pc:spChg>
      </pc:sldChg>
      <pc:sldChg chg="add">
        <pc:chgData name="Xinan Chen" userId="aed4278f-f066-4586-81d3-daedb6f80e24" providerId="ADAL" clId="{0692A284-E4E5-4910-A6DD-F8C29D94B331}" dt="2025-04-26T10:55:27.300" v="101"/>
        <pc:sldMkLst>
          <pc:docMk/>
          <pc:sldMk cId="2497369237" sldId="346"/>
        </pc:sldMkLst>
      </pc:sldChg>
      <pc:sldChg chg="add">
        <pc:chgData name="Xinan Chen" userId="aed4278f-f066-4586-81d3-daedb6f80e24" providerId="ADAL" clId="{0692A284-E4E5-4910-A6DD-F8C29D94B331}" dt="2025-04-26T10:55:33.498" v="102"/>
        <pc:sldMkLst>
          <pc:docMk/>
          <pc:sldMk cId="2866328875" sldId="347"/>
        </pc:sldMkLst>
      </pc:sldChg>
      <pc:sldChg chg="del">
        <pc:chgData name="Xinan Chen" userId="aed4278f-f066-4586-81d3-daedb6f80e24" providerId="ADAL" clId="{0692A284-E4E5-4910-A6DD-F8C29D94B331}" dt="2025-04-26T10:54:24.731" v="75" actId="47"/>
        <pc:sldMkLst>
          <pc:docMk/>
          <pc:sldMk cId="3587640838" sldId="347"/>
        </pc:sldMkLst>
      </pc:sldChg>
      <pc:sldChg chg="modSp add mod">
        <pc:chgData name="Xinan Chen" userId="aed4278f-f066-4586-81d3-daedb6f80e24" providerId="ADAL" clId="{0692A284-E4E5-4910-A6DD-F8C29D94B331}" dt="2025-04-28T01:42:07.379" v="118" actId="20577"/>
        <pc:sldMkLst>
          <pc:docMk/>
          <pc:sldMk cId="2320103246" sldId="351"/>
        </pc:sldMkLst>
        <pc:spChg chg="mod">
          <ac:chgData name="Xinan Chen" userId="aed4278f-f066-4586-81d3-daedb6f80e24" providerId="ADAL" clId="{0692A284-E4E5-4910-A6DD-F8C29D94B331}" dt="2025-04-28T01:42:07.379" v="118" actId="20577"/>
          <ac:spMkLst>
            <pc:docMk/>
            <pc:sldMk cId="2320103246" sldId="351"/>
            <ac:spMk id="7" creationId="{00000000-0000-0000-0000-000000000000}"/>
          </ac:spMkLst>
        </pc:spChg>
      </pc:sldChg>
      <pc:sldChg chg="del">
        <pc:chgData name="Xinan Chen" userId="aed4278f-f066-4586-81d3-daedb6f80e24" providerId="ADAL" clId="{0692A284-E4E5-4910-A6DD-F8C29D94B331}" dt="2025-04-26T10:54:24.654" v="73" actId="47"/>
        <pc:sldMkLst>
          <pc:docMk/>
          <pc:sldMk cId="164546791" sldId="352"/>
        </pc:sldMkLst>
      </pc:sldChg>
      <pc:sldChg chg="del">
        <pc:chgData name="Xinan Chen" userId="aed4278f-f066-4586-81d3-daedb6f80e24" providerId="ADAL" clId="{0692A284-E4E5-4910-A6DD-F8C29D94B331}" dt="2025-04-26T10:54:24.634" v="72" actId="47"/>
        <pc:sldMkLst>
          <pc:docMk/>
          <pc:sldMk cId="15676697" sldId="353"/>
        </pc:sldMkLst>
      </pc:sldChg>
      <pc:sldChg chg="modSp add mod">
        <pc:chgData name="Xinan Chen" userId="aed4278f-f066-4586-81d3-daedb6f80e24" providerId="ADAL" clId="{0692A284-E4E5-4910-A6DD-F8C29D94B331}" dt="2025-04-28T01:44:29.944" v="132" actId="14100"/>
        <pc:sldMkLst>
          <pc:docMk/>
          <pc:sldMk cId="1523427738" sldId="353"/>
        </pc:sldMkLst>
        <pc:spChg chg="mod">
          <ac:chgData name="Xinan Chen" userId="aed4278f-f066-4586-81d3-daedb6f80e24" providerId="ADAL" clId="{0692A284-E4E5-4910-A6DD-F8C29D94B331}" dt="2025-04-28T01:44:29.944" v="132" actId="14100"/>
          <ac:spMkLst>
            <pc:docMk/>
            <pc:sldMk cId="1523427738" sldId="353"/>
            <ac:spMk id="2" creationId="{D74A9957-B4C5-DE44-8808-728904B22CBB}"/>
          </ac:spMkLst>
        </pc:spChg>
      </pc:sldChg>
      <pc:sldChg chg="modSp add modAnim">
        <pc:chgData name="Xinan Chen" userId="aed4278f-f066-4586-81d3-daedb6f80e24" providerId="ADAL" clId="{0692A284-E4E5-4910-A6DD-F8C29D94B331}" dt="2025-04-26T10:58:13.535" v="114" actId="207"/>
        <pc:sldMkLst>
          <pc:docMk/>
          <pc:sldMk cId="836137346" sldId="355"/>
        </pc:sldMkLst>
        <pc:spChg chg="mod">
          <ac:chgData name="Xinan Chen" userId="aed4278f-f066-4586-81d3-daedb6f80e24" providerId="ADAL" clId="{0692A284-E4E5-4910-A6DD-F8C29D94B331}" dt="2025-04-26T10:58:13.535" v="114" actId="207"/>
          <ac:spMkLst>
            <pc:docMk/>
            <pc:sldMk cId="836137346" sldId="355"/>
            <ac:spMk id="3" creationId="{00000000-0000-0000-0000-000000000000}"/>
          </ac:spMkLst>
        </pc:spChg>
      </pc:sldChg>
      <pc:sldChg chg="del">
        <pc:chgData name="Xinan Chen" userId="aed4278f-f066-4586-81d3-daedb6f80e24" providerId="ADAL" clId="{0692A284-E4E5-4910-A6DD-F8C29D94B331}" dt="2025-04-26T10:54:24.601" v="71" actId="47"/>
        <pc:sldMkLst>
          <pc:docMk/>
          <pc:sldMk cId="2114402100" sldId="356"/>
        </pc:sldMkLst>
      </pc:sldChg>
      <pc:sldChg chg="del">
        <pc:chgData name="Xinan Chen" userId="aed4278f-f066-4586-81d3-daedb6f80e24" providerId="ADAL" clId="{0692A284-E4E5-4910-A6DD-F8C29D94B331}" dt="2025-04-26T10:54:23.904" v="68" actId="47"/>
        <pc:sldMkLst>
          <pc:docMk/>
          <pc:sldMk cId="2616585842" sldId="357"/>
        </pc:sldMkLst>
      </pc:sldChg>
      <pc:sldChg chg="del">
        <pc:chgData name="Xinan Chen" userId="aed4278f-f066-4586-81d3-daedb6f80e24" providerId="ADAL" clId="{0692A284-E4E5-4910-A6DD-F8C29D94B331}" dt="2025-04-26T10:54:23.754" v="67" actId="47"/>
        <pc:sldMkLst>
          <pc:docMk/>
          <pc:sldMk cId="2583793447" sldId="358"/>
        </pc:sldMkLst>
      </pc:sldChg>
      <pc:sldChg chg="del">
        <pc:chgData name="Xinan Chen" userId="aed4278f-f066-4586-81d3-daedb6f80e24" providerId="ADAL" clId="{0692A284-E4E5-4910-A6DD-F8C29D94B331}" dt="2025-04-26T10:54:23.596" v="66" actId="47"/>
        <pc:sldMkLst>
          <pc:docMk/>
          <pc:sldMk cId="1018253556" sldId="360"/>
        </pc:sldMkLst>
      </pc:sldChg>
      <pc:sldChg chg="add">
        <pc:chgData name="Xinan Chen" userId="aed4278f-f066-4586-81d3-daedb6f80e24" providerId="ADAL" clId="{0692A284-E4E5-4910-A6DD-F8C29D94B331}" dt="2025-04-26T10:57:45.801" v="106"/>
        <pc:sldMkLst>
          <pc:docMk/>
          <pc:sldMk cId="675643629" sldId="361"/>
        </pc:sldMkLst>
      </pc:sldChg>
      <pc:sldChg chg="del">
        <pc:chgData name="Xinan Chen" userId="aed4278f-f066-4586-81d3-daedb6f80e24" providerId="ADAL" clId="{0692A284-E4E5-4910-A6DD-F8C29D94B331}" dt="2025-04-26T10:54:24.927" v="81" actId="47"/>
        <pc:sldMkLst>
          <pc:docMk/>
          <pc:sldMk cId="911446363" sldId="365"/>
        </pc:sldMkLst>
      </pc:sldChg>
      <pc:sldChg chg="del">
        <pc:chgData name="Xinan Chen" userId="aed4278f-f066-4586-81d3-daedb6f80e24" providerId="ADAL" clId="{0692A284-E4E5-4910-A6DD-F8C29D94B331}" dt="2025-04-26T10:54:24.848" v="79" actId="47"/>
        <pc:sldMkLst>
          <pc:docMk/>
          <pc:sldMk cId="1756511514" sldId="371"/>
        </pc:sldMkLst>
      </pc:sldChg>
      <pc:sldChg chg="del">
        <pc:chgData name="Xinan Chen" userId="aed4278f-f066-4586-81d3-daedb6f80e24" providerId="ADAL" clId="{0692A284-E4E5-4910-A6DD-F8C29D94B331}" dt="2025-04-26T10:54:24.884" v="80" actId="47"/>
        <pc:sldMkLst>
          <pc:docMk/>
          <pc:sldMk cId="2232073472" sldId="373"/>
        </pc:sldMkLst>
      </pc:sldChg>
      <pc:sldChg chg="del">
        <pc:chgData name="Xinan Chen" userId="aed4278f-f066-4586-81d3-daedb6f80e24" providerId="ADAL" clId="{0692A284-E4E5-4910-A6DD-F8C29D94B331}" dt="2025-04-26T10:54:23.433" v="65" actId="47"/>
        <pc:sldMkLst>
          <pc:docMk/>
          <pc:sldMk cId="2421921235" sldId="374"/>
        </pc:sldMkLst>
      </pc:sldChg>
      <pc:sldChg chg="del">
        <pc:chgData name="Xinan Chen" userId="aed4278f-f066-4586-81d3-daedb6f80e24" providerId="ADAL" clId="{0692A284-E4E5-4910-A6DD-F8C29D94B331}" dt="2025-04-26T10:54:28.054" v="95" actId="47"/>
        <pc:sldMkLst>
          <pc:docMk/>
          <pc:sldMk cId="2180754318" sldId="375"/>
        </pc:sldMkLst>
      </pc:sldChg>
      <pc:sldChg chg="del">
        <pc:chgData name="Xinan Chen" userId="aed4278f-f066-4586-81d3-daedb6f80e24" providerId="ADAL" clId="{0692A284-E4E5-4910-A6DD-F8C29D94B331}" dt="2025-04-26T10:54:27.596" v="94" actId="47"/>
        <pc:sldMkLst>
          <pc:docMk/>
          <pc:sldMk cId="3210562993" sldId="376"/>
        </pc:sldMkLst>
      </pc:sldChg>
      <pc:sldChg chg="del">
        <pc:chgData name="Xinan Chen" userId="aed4278f-f066-4586-81d3-daedb6f80e24" providerId="ADAL" clId="{0692A284-E4E5-4910-A6DD-F8C29D94B331}" dt="2025-04-26T10:54:27.164" v="93" actId="47"/>
        <pc:sldMkLst>
          <pc:docMk/>
          <pc:sldMk cId="2890405464" sldId="377"/>
        </pc:sldMkLst>
      </pc:sldChg>
      <pc:sldChg chg="del">
        <pc:chgData name="Xinan Chen" userId="aed4278f-f066-4586-81d3-daedb6f80e24" providerId="ADAL" clId="{0692A284-E4E5-4910-A6DD-F8C29D94B331}" dt="2025-04-26T10:54:26.934" v="92" actId="47"/>
        <pc:sldMkLst>
          <pc:docMk/>
          <pc:sldMk cId="1520304078" sldId="378"/>
        </pc:sldMkLst>
      </pc:sldChg>
      <pc:sldChg chg="del">
        <pc:chgData name="Xinan Chen" userId="aed4278f-f066-4586-81d3-daedb6f80e24" providerId="ADAL" clId="{0692A284-E4E5-4910-A6DD-F8C29D94B331}" dt="2025-04-26T10:54:25.801" v="85" actId="47"/>
        <pc:sldMkLst>
          <pc:docMk/>
          <pc:sldMk cId="58210907" sldId="379"/>
        </pc:sldMkLst>
      </pc:sldChg>
      <pc:sldChg chg="addSp delSp modSp mod modAnim">
        <pc:chgData name="Xinan Chen" userId="aed4278f-f066-4586-81d3-daedb6f80e24" providerId="ADAL" clId="{0692A284-E4E5-4910-A6DD-F8C29D94B331}" dt="2025-04-26T10:54:42.660" v="97"/>
        <pc:sldMkLst>
          <pc:docMk/>
          <pc:sldMk cId="505336921" sldId="380"/>
        </pc:sldMkLst>
        <pc:spChg chg="add mod">
          <ac:chgData name="Xinan Chen" userId="aed4278f-f066-4586-81d3-daedb6f80e24" providerId="ADAL" clId="{0692A284-E4E5-4910-A6DD-F8C29D94B331}" dt="2025-04-26T10:54:42.660" v="97"/>
          <ac:spMkLst>
            <pc:docMk/>
            <pc:sldMk cId="505336921" sldId="380"/>
            <ac:spMk id="5" creationId="{70AFA6CF-2961-026A-1C2D-9DEEC4D52D90}"/>
          </ac:spMkLst>
        </pc:spChg>
        <pc:spChg chg="mod">
          <ac:chgData name="Xinan Chen" userId="aed4278f-f066-4586-81d3-daedb6f80e24" providerId="ADAL" clId="{0692A284-E4E5-4910-A6DD-F8C29D94B331}" dt="2025-04-26T10:54:10.312" v="61"/>
          <ac:spMkLst>
            <pc:docMk/>
            <pc:sldMk cId="505336921" sldId="380"/>
            <ac:spMk id="6" creationId="{00000000-0000-0000-0000-000000000000}"/>
          </ac:spMkLst>
        </pc:spChg>
      </pc:sldChg>
      <pc:sldChg chg="addSp delSp modSp add mod delAnim">
        <pc:chgData name="Xinan Chen" userId="aed4278f-f066-4586-81d3-daedb6f80e24" providerId="ADAL" clId="{0692A284-E4E5-4910-A6DD-F8C29D94B331}" dt="2025-04-26T10:55:00.799" v="100"/>
        <pc:sldMkLst>
          <pc:docMk/>
          <pc:sldMk cId="577934496" sldId="381"/>
        </pc:sldMkLst>
        <pc:spChg chg="add 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2" creationId="{1909818E-5F4C-4579-0A8C-C98FBE5ED586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4" creationId="{C2665B27-3B00-9E93-7A51-5CE24FCD7D98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7" creationId="{07167E12-20F0-A560-D586-F807545586D5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23" creationId="{A6D196A3-CAAA-7014-7CFD-2752988C7D36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24" creationId="{EE032A2F-3C9B-80CB-7AB7-30382199EC4A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27" creationId="{B00BB76B-1E5C-F820-108B-FCC06E31E99A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28" creationId="{F5FAD23E-60C3-9283-1FA1-6C4987F3ACAC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30" creationId="{6642C357-5497-768E-5EBE-CAEFDAD6C640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31" creationId="{AD0CAFAE-2064-1B15-3BDF-DA76702F24AE}"/>
          </ac:spMkLst>
        </pc:spChg>
        <pc:spChg chg="mod">
          <ac:chgData name="Xinan Chen" userId="aed4278f-f066-4586-81d3-daedb6f80e24" providerId="ADAL" clId="{0692A284-E4E5-4910-A6DD-F8C29D94B331}" dt="2025-04-26T10:55:00.799" v="100"/>
          <ac:spMkLst>
            <pc:docMk/>
            <pc:sldMk cId="577934496" sldId="381"/>
            <ac:spMk id="32" creationId="{9BB01E80-7C00-9BBB-3911-82DC048353D1}"/>
          </ac:spMkLst>
        </pc:spChg>
      </pc:sldChg>
      <pc:sldChg chg="del">
        <pc:chgData name="Xinan Chen" userId="aed4278f-f066-4586-81d3-daedb6f80e24" providerId="ADAL" clId="{0692A284-E4E5-4910-A6DD-F8C29D94B331}" dt="2025-04-26T10:54:26.684" v="91" actId="47"/>
        <pc:sldMkLst>
          <pc:docMk/>
          <pc:sldMk cId="3761889653" sldId="381"/>
        </pc:sldMkLst>
      </pc:sldChg>
      <pc:sldChg chg="modSp mod">
        <pc:chgData name="Xinan Chen" userId="aed4278f-f066-4586-81d3-daedb6f80e24" providerId="ADAL" clId="{0692A284-E4E5-4910-A6DD-F8C29D94B331}" dt="2025-04-28T01:45:09.922" v="173" actId="20577"/>
        <pc:sldMkLst>
          <pc:docMk/>
          <pc:sldMk cId="193708036" sldId="382"/>
        </pc:sldMkLst>
        <pc:spChg chg="mod">
          <ac:chgData name="Xinan Chen" userId="aed4278f-f066-4586-81d3-daedb6f80e24" providerId="ADAL" clId="{0692A284-E4E5-4910-A6DD-F8C29D94B331}" dt="2025-04-28T01:45:09.922" v="173" actId="20577"/>
          <ac:spMkLst>
            <pc:docMk/>
            <pc:sldMk cId="193708036" sldId="382"/>
            <ac:spMk id="5" creationId="{C8307772-CBBA-D39C-02B3-2A683B18FFCB}"/>
          </ac:spMkLst>
        </pc:spChg>
      </pc:sldChg>
      <pc:sldChg chg="del">
        <pc:chgData name="Xinan Chen" userId="aed4278f-f066-4586-81d3-daedb6f80e24" providerId="ADAL" clId="{0692A284-E4E5-4910-A6DD-F8C29D94B331}" dt="2025-04-26T10:54:25.725" v="83" actId="47"/>
        <pc:sldMkLst>
          <pc:docMk/>
          <pc:sldMk cId="3699878583" sldId="382"/>
        </pc:sldMkLst>
      </pc:sldChg>
      <pc:sldChg chg="del">
        <pc:chgData name="Xinan Chen" userId="aed4278f-f066-4586-81d3-daedb6f80e24" providerId="ADAL" clId="{0692A284-E4E5-4910-A6DD-F8C29D94B331}" dt="2025-04-26T10:54:26.244" v="89" actId="47"/>
        <pc:sldMkLst>
          <pc:docMk/>
          <pc:sldMk cId="1358678571" sldId="383"/>
        </pc:sldMkLst>
      </pc:sldChg>
      <pc:sldChg chg="del">
        <pc:chgData name="Xinan Chen" userId="aed4278f-f066-4586-81d3-daedb6f80e24" providerId="ADAL" clId="{0692A284-E4E5-4910-A6DD-F8C29D94B331}" dt="2025-04-26T10:54:25.883" v="88" actId="47"/>
        <pc:sldMkLst>
          <pc:docMk/>
          <pc:sldMk cId="2364641653" sldId="384"/>
        </pc:sldMkLst>
      </pc:sldChg>
      <pc:sldChg chg="del">
        <pc:chgData name="Xinan Chen" userId="aed4278f-f066-4586-81d3-daedb6f80e24" providerId="ADAL" clId="{0692A284-E4E5-4910-A6DD-F8C29D94B331}" dt="2025-04-26T10:54:25.864" v="87" actId="47"/>
        <pc:sldMkLst>
          <pc:docMk/>
          <pc:sldMk cId="1315030843" sldId="385"/>
        </pc:sldMkLst>
      </pc:sldChg>
      <pc:sldChg chg="del">
        <pc:chgData name="Xinan Chen" userId="aed4278f-f066-4586-81d3-daedb6f80e24" providerId="ADAL" clId="{0692A284-E4E5-4910-A6DD-F8C29D94B331}" dt="2025-04-26T10:54:24.704" v="74" actId="47"/>
        <pc:sldMkLst>
          <pc:docMk/>
          <pc:sldMk cId="502892023" sldId="386"/>
        </pc:sldMkLst>
      </pc:sldChg>
      <pc:sldChg chg="del">
        <pc:chgData name="Xinan Chen" userId="aed4278f-f066-4586-81d3-daedb6f80e24" providerId="ADAL" clId="{0692A284-E4E5-4910-A6DD-F8C29D94B331}" dt="2025-04-26T10:54:24.814" v="78" actId="47"/>
        <pc:sldMkLst>
          <pc:docMk/>
          <pc:sldMk cId="2184656077" sldId="387"/>
        </pc:sldMkLst>
      </pc:sldChg>
      <pc:sldChg chg="del">
        <pc:chgData name="Xinan Chen" userId="aed4278f-f066-4586-81d3-daedb6f80e24" providerId="ADAL" clId="{0692A284-E4E5-4910-A6DD-F8C29D94B331}" dt="2025-04-26T10:54:25.234" v="82" actId="47"/>
        <pc:sldMkLst>
          <pc:docMk/>
          <pc:sldMk cId="1329380081" sldId="389"/>
        </pc:sldMkLst>
      </pc:sldChg>
      <pc:sldChg chg="del">
        <pc:chgData name="Xinan Chen" userId="aed4278f-f066-4586-81d3-daedb6f80e24" providerId="ADAL" clId="{0692A284-E4E5-4910-A6DD-F8C29D94B331}" dt="2025-04-26T10:54:26.475" v="90" actId="47"/>
        <pc:sldMkLst>
          <pc:docMk/>
          <pc:sldMk cId="4256684730" sldId="390"/>
        </pc:sldMkLst>
      </pc:sldChg>
      <pc:sldChg chg="del">
        <pc:chgData name="Xinan Chen" userId="aed4278f-f066-4586-81d3-daedb6f80e24" providerId="ADAL" clId="{0692A284-E4E5-4910-A6DD-F8C29D94B331}" dt="2025-04-26T10:54:23.275" v="64" actId="47"/>
        <pc:sldMkLst>
          <pc:docMk/>
          <pc:sldMk cId="2080640202" sldId="391"/>
        </pc:sldMkLst>
      </pc:sldChg>
      <pc:sldChg chg="del">
        <pc:chgData name="Xinan Chen" userId="aed4278f-f066-4586-81d3-daedb6f80e24" providerId="ADAL" clId="{0692A284-E4E5-4910-A6DD-F8C29D94B331}" dt="2025-04-26T10:54:25.834" v="86" actId="47"/>
        <pc:sldMkLst>
          <pc:docMk/>
          <pc:sldMk cId="1650437376" sldId="392"/>
        </pc:sldMkLst>
      </pc:sldChg>
      <pc:sldChg chg="del">
        <pc:chgData name="Xinan Chen" userId="aed4278f-f066-4586-81d3-daedb6f80e24" providerId="ADAL" clId="{0692A284-E4E5-4910-A6DD-F8C29D94B331}" dt="2025-04-26T10:54:24.784" v="77" actId="47"/>
        <pc:sldMkLst>
          <pc:docMk/>
          <pc:sldMk cId="3056557185" sldId="394"/>
        </pc:sldMkLst>
      </pc:sldChg>
      <pc:sldChg chg="del">
        <pc:chgData name="Xinan Chen" userId="aed4278f-f066-4586-81d3-daedb6f80e24" providerId="ADAL" clId="{0692A284-E4E5-4910-A6DD-F8C29D94B331}" dt="2025-04-26T10:54:24.748" v="76" actId="47"/>
        <pc:sldMkLst>
          <pc:docMk/>
          <pc:sldMk cId="159351097" sldId="395"/>
        </pc:sldMkLst>
      </pc:sldChg>
      <pc:sldChg chg="del">
        <pc:chgData name="Xinan Chen" userId="aed4278f-f066-4586-81d3-daedb6f80e24" providerId="ADAL" clId="{0692A284-E4E5-4910-A6DD-F8C29D94B331}" dt="2025-04-26T10:54:25.784" v="84" actId="47"/>
        <pc:sldMkLst>
          <pc:docMk/>
          <pc:sldMk cId="3274114732" sldId="396"/>
        </pc:sldMkLst>
      </pc:sldChg>
      <pc:sldChg chg="del">
        <pc:chgData name="Xinan Chen" userId="aed4278f-f066-4586-81d3-daedb6f80e24" providerId="ADAL" clId="{0692A284-E4E5-4910-A6DD-F8C29D94B331}" dt="2025-04-26T10:54:24.564" v="70" actId="47"/>
        <pc:sldMkLst>
          <pc:docMk/>
          <pc:sldMk cId="2604840535" sldId="397"/>
        </pc:sldMkLst>
      </pc:sldChg>
      <pc:sldChg chg="del">
        <pc:chgData name="Xinan Chen" userId="aed4278f-f066-4586-81d3-daedb6f80e24" providerId="ADAL" clId="{0692A284-E4E5-4910-A6DD-F8C29D94B331}" dt="2025-04-26T10:54:24.054" v="69" actId="47"/>
        <pc:sldMkLst>
          <pc:docMk/>
          <pc:sldMk cId="2512074576" sldId="398"/>
        </pc:sldMkLst>
      </pc:sldChg>
      <pc:sldChg chg="modSp mod">
        <pc:chgData name="Xinan Chen" userId="aed4278f-f066-4586-81d3-daedb6f80e24" providerId="ADAL" clId="{0692A284-E4E5-4910-A6DD-F8C29D94B331}" dt="2025-04-28T02:13:24.825" v="218" actId="20577"/>
        <pc:sldMkLst>
          <pc:docMk/>
          <pc:sldMk cId="3843302494" sldId="789"/>
        </pc:sldMkLst>
        <pc:spChg chg="mod">
          <ac:chgData name="Xinan Chen" userId="aed4278f-f066-4586-81d3-daedb6f80e24" providerId="ADAL" clId="{0692A284-E4E5-4910-A6DD-F8C29D94B331}" dt="2025-04-28T02:13:24.825" v="218" actId="20577"/>
          <ac:spMkLst>
            <pc:docMk/>
            <pc:sldMk cId="3843302494" sldId="789"/>
            <ac:spMk id="8" creationId="{00000000-0000-0000-0000-000000000000}"/>
          </ac:spMkLst>
        </pc:spChg>
      </pc:sldChg>
    </pc:docChg>
  </pc:docChgLst>
  <pc:docChgLst>
    <pc:chgData name="Xinan Chen" userId="aed4278f-f066-4586-81d3-daedb6f80e24" providerId="ADAL" clId="{A4E06798-F0BF-4D39-95AD-6C40010EBC94}"/>
    <pc:docChg chg="undo custSel addSld modSld">
      <pc:chgData name="Xinan Chen" userId="aed4278f-f066-4586-81d3-daedb6f80e24" providerId="ADAL" clId="{A4E06798-F0BF-4D39-95AD-6C40010EBC94}" dt="2025-02-17T09:35:38.218" v="377" actId="20577"/>
      <pc:docMkLst>
        <pc:docMk/>
      </pc:docMkLst>
      <pc:sldChg chg="modSp mod">
        <pc:chgData name="Xinan Chen" userId="aed4278f-f066-4586-81d3-daedb6f80e24" providerId="ADAL" clId="{A4E06798-F0BF-4D39-95AD-6C40010EBC94}" dt="2025-02-17T09:35:38.218" v="377" actId="20577"/>
        <pc:sldMkLst>
          <pc:docMk/>
          <pc:sldMk cId="0" sldId="324"/>
        </pc:sldMkLst>
        <pc:spChg chg="mod">
          <ac:chgData name="Xinan Chen" userId="aed4278f-f066-4586-81d3-daedb6f80e24" providerId="ADAL" clId="{A4E06798-F0BF-4D39-95AD-6C40010EBC94}" dt="2025-02-17T09:35:38.218" v="377" actId="20577"/>
          <ac:spMkLst>
            <pc:docMk/>
            <pc:sldMk cId="0" sldId="324"/>
            <ac:spMk id="8" creationId="{00000000-0000-0000-0000-000000000000}"/>
          </ac:spMkLst>
        </pc:spChg>
      </pc:sldChg>
      <pc:sldChg chg="modSp mod">
        <pc:chgData name="Xinan Chen" userId="aed4278f-f066-4586-81d3-daedb6f80e24" providerId="ADAL" clId="{A4E06798-F0BF-4D39-95AD-6C40010EBC94}" dt="2025-02-17T04:30:05.091" v="236" actId="20577"/>
        <pc:sldMkLst>
          <pc:docMk/>
          <pc:sldMk cId="164546791" sldId="352"/>
        </pc:sldMkLst>
      </pc:sldChg>
      <pc:sldChg chg="addSp delSp modSp mod">
        <pc:chgData name="Xinan Chen" userId="aed4278f-f066-4586-81d3-daedb6f80e24" providerId="ADAL" clId="{A4E06798-F0BF-4D39-95AD-6C40010EBC94}" dt="2025-02-17T04:30:49.343" v="241" actId="33423"/>
        <pc:sldMkLst>
          <pc:docMk/>
          <pc:sldMk cId="2114402100" sldId="356"/>
        </pc:sldMkLst>
      </pc:sldChg>
      <pc:sldChg chg="addSp delSp modSp mod">
        <pc:chgData name="Xinan Chen" userId="aed4278f-f066-4586-81d3-daedb6f80e24" providerId="ADAL" clId="{A4E06798-F0BF-4D39-95AD-6C40010EBC94}" dt="2025-02-17T09:35:27.531" v="367" actId="20577"/>
        <pc:sldMkLst>
          <pc:docMk/>
          <pc:sldMk cId="911446363" sldId="365"/>
        </pc:sldMkLst>
      </pc:sldChg>
      <pc:sldChg chg="modSp mod">
        <pc:chgData name="Xinan Chen" userId="aed4278f-f066-4586-81d3-daedb6f80e24" providerId="ADAL" clId="{A4E06798-F0BF-4D39-95AD-6C40010EBC94}" dt="2025-02-16T14:19:15.466" v="98" actId="20577"/>
        <pc:sldMkLst>
          <pc:docMk/>
          <pc:sldMk cId="2232073472" sldId="373"/>
        </pc:sldMkLst>
      </pc:sldChg>
      <pc:sldChg chg="modSp mod">
        <pc:chgData name="Xinan Chen" userId="aed4278f-f066-4586-81d3-daedb6f80e24" providerId="ADAL" clId="{A4E06798-F0BF-4D39-95AD-6C40010EBC94}" dt="2025-02-17T04:40:56.619" v="346" actId="33524"/>
        <pc:sldMkLst>
          <pc:docMk/>
          <pc:sldMk cId="2421921235" sldId="374"/>
        </pc:sldMkLst>
      </pc:sldChg>
      <pc:sldChg chg="modSp mod">
        <pc:chgData name="Xinan Chen" userId="aed4278f-f066-4586-81d3-daedb6f80e24" providerId="ADAL" clId="{A4E06798-F0BF-4D39-95AD-6C40010EBC94}" dt="2025-02-17T03:50:05.561" v="152" actId="113"/>
        <pc:sldMkLst>
          <pc:docMk/>
          <pc:sldMk cId="2890405464" sldId="377"/>
        </pc:sldMkLst>
      </pc:sldChg>
      <pc:sldChg chg="addSp delSp modSp mod">
        <pc:chgData name="Xinan Chen" userId="aed4278f-f066-4586-81d3-daedb6f80e24" providerId="ADAL" clId="{A4E06798-F0BF-4D39-95AD-6C40010EBC94}" dt="2025-02-17T03:44:48.994" v="145" actId="1076"/>
        <pc:sldMkLst>
          <pc:docMk/>
          <pc:sldMk cId="505336921" sldId="380"/>
        </pc:sldMkLst>
      </pc:sldChg>
      <pc:sldChg chg="addSp delSp modSp mod">
        <pc:chgData name="Xinan Chen" userId="aed4278f-f066-4586-81d3-daedb6f80e24" providerId="ADAL" clId="{A4E06798-F0BF-4D39-95AD-6C40010EBC94}" dt="2025-02-17T04:08:19.414" v="171" actId="1076"/>
        <pc:sldMkLst>
          <pc:docMk/>
          <pc:sldMk cId="2364641653" sldId="384"/>
        </pc:sldMkLst>
      </pc:sldChg>
      <pc:sldChg chg="modSp mod">
        <pc:chgData name="Xinan Chen" userId="aed4278f-f066-4586-81d3-daedb6f80e24" providerId="ADAL" clId="{A4E06798-F0BF-4D39-95AD-6C40010EBC94}" dt="2025-02-17T04:11:29.427" v="218" actId="20577"/>
        <pc:sldMkLst>
          <pc:docMk/>
          <pc:sldMk cId="2184656077" sldId="387"/>
        </pc:sldMkLst>
      </pc:sldChg>
      <pc:sldChg chg="addSp delSp modSp add mod">
        <pc:chgData name="Xinan Chen" userId="aed4278f-f066-4586-81d3-daedb6f80e24" providerId="ADAL" clId="{A4E06798-F0BF-4D39-95AD-6C40010EBC94}" dt="2025-02-17T04:34:59.166" v="261" actId="1076"/>
        <pc:sldMkLst>
          <pc:docMk/>
          <pc:sldMk cId="2604840535" sldId="397"/>
        </pc:sldMkLst>
      </pc:sldChg>
      <pc:sldChg chg="addSp modSp add mod">
        <pc:chgData name="Xinan Chen" userId="aed4278f-f066-4586-81d3-daedb6f80e24" providerId="ADAL" clId="{A4E06798-F0BF-4D39-95AD-6C40010EBC94}" dt="2025-02-17T04:39:08.002" v="342" actId="1038"/>
        <pc:sldMkLst>
          <pc:docMk/>
          <pc:sldMk cId="2512074576" sldId="398"/>
        </pc:sldMkLst>
      </pc:sldChg>
    </pc:docChg>
  </pc:docChgLst>
  <pc:docChgLst>
    <pc:chgData name="Xinan Chen" userId="aed4278f-f066-4586-81d3-daedb6f80e24" providerId="ADAL" clId="{8D64FD23-64AD-45BE-95C5-8556EEE9F526}"/>
    <pc:docChg chg="modSld">
      <pc:chgData name="Xinan Chen" userId="aed4278f-f066-4586-81d3-daedb6f80e24" providerId="ADAL" clId="{8D64FD23-64AD-45BE-95C5-8556EEE9F526}" dt="2025-02-16T13:43:27.241" v="15" actId="20577"/>
      <pc:docMkLst>
        <pc:docMk/>
      </pc:docMkLst>
      <pc:sldChg chg="modSp mod">
        <pc:chgData name="Xinan Chen" userId="aed4278f-f066-4586-81d3-daedb6f80e24" providerId="ADAL" clId="{8D64FD23-64AD-45BE-95C5-8556EEE9F526}" dt="2025-02-16T13:43:27.241" v="15" actId="20577"/>
        <pc:sldMkLst>
          <pc:docMk/>
          <pc:sldMk cId="0" sldId="324"/>
        </pc:sldMkLst>
        <pc:spChg chg="mod">
          <ac:chgData name="Xinan Chen" userId="aed4278f-f066-4586-81d3-daedb6f80e24" providerId="ADAL" clId="{8D64FD23-64AD-45BE-95C5-8556EEE9F526}" dt="2025-02-16T13:43:27.241" v="15" actId="20577"/>
          <ac:spMkLst>
            <pc:docMk/>
            <pc:sldMk cId="0" sldId="324"/>
            <ac:spMk id="8" creationId="{00000000-0000-0000-0000-000000000000}"/>
          </ac:spMkLst>
        </pc:spChg>
      </pc:sldChg>
    </pc:docChg>
  </pc:docChgLst>
  <pc:docChgLst>
    <pc:chgData name="Xinan Chen" userId="aed4278f-f066-4586-81d3-daedb6f80e24" providerId="ADAL" clId="{D07BE57C-5889-A240-B701-8C20B7D73C52}"/>
    <pc:docChg chg="undo custSel addSld delSld modSld sldOrd">
      <pc:chgData name="Xinan Chen" userId="aed4278f-f066-4586-81d3-daedb6f80e24" providerId="ADAL" clId="{D07BE57C-5889-A240-B701-8C20B7D73C52}" dt="2025-04-27T13:50:49.113" v="1959" actId="2696"/>
      <pc:docMkLst>
        <pc:docMk/>
      </pc:docMkLst>
      <pc:sldChg chg="addSp modSp add mod">
        <pc:chgData name="Xinan Chen" userId="aed4278f-f066-4586-81d3-daedb6f80e24" providerId="ADAL" clId="{D07BE57C-5889-A240-B701-8C20B7D73C52}" dt="2025-04-27T10:44:28.367" v="1727" actId="1076"/>
        <pc:sldMkLst>
          <pc:docMk/>
          <pc:sldMk cId="2638478416" sldId="339"/>
        </pc:sldMkLst>
        <pc:spChg chg="mod">
          <ac:chgData name="Xinan Chen" userId="aed4278f-f066-4586-81d3-daedb6f80e24" providerId="ADAL" clId="{D07BE57C-5889-A240-B701-8C20B7D73C52}" dt="2025-04-27T10:38:07.680" v="1680" actId="20577"/>
          <ac:spMkLst>
            <pc:docMk/>
            <pc:sldMk cId="2638478416" sldId="339"/>
            <ac:spMk id="9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10:44:21.477" v="1725" actId="20577"/>
          <ac:spMkLst>
            <pc:docMk/>
            <pc:sldMk cId="2638478416" sldId="339"/>
            <ac:spMk id="10" creationId="{00000000-0000-0000-0000-000000000000}"/>
          </ac:spMkLst>
        </pc:spChg>
        <pc:picChg chg="add mod">
          <ac:chgData name="Xinan Chen" userId="aed4278f-f066-4586-81d3-daedb6f80e24" providerId="ADAL" clId="{D07BE57C-5889-A240-B701-8C20B7D73C52}" dt="2025-04-27T10:44:28.367" v="1727" actId="1076"/>
          <ac:picMkLst>
            <pc:docMk/>
            <pc:sldMk cId="2638478416" sldId="339"/>
            <ac:picMk id="4" creationId="{36A792B3-B437-059B-5763-63D040CC24FB}"/>
          </ac:picMkLst>
        </pc:picChg>
      </pc:sldChg>
      <pc:sldChg chg="add">
        <pc:chgData name="Xinan Chen" userId="aed4278f-f066-4586-81d3-daedb6f80e24" providerId="ADAL" clId="{D07BE57C-5889-A240-B701-8C20B7D73C52}" dt="2025-04-27T08:29:25.814" v="1261"/>
        <pc:sldMkLst>
          <pc:docMk/>
          <pc:sldMk cId="3524130804" sldId="343"/>
        </pc:sldMkLst>
      </pc:sldChg>
      <pc:sldChg chg="add">
        <pc:chgData name="Xinan Chen" userId="aed4278f-f066-4586-81d3-daedb6f80e24" providerId="ADAL" clId="{D07BE57C-5889-A240-B701-8C20B7D73C52}" dt="2025-04-27T08:29:18.150" v="1260"/>
        <pc:sldMkLst>
          <pc:docMk/>
          <pc:sldMk cId="4211956541" sldId="344"/>
        </pc:sldMkLst>
      </pc:sldChg>
      <pc:sldChg chg="add">
        <pc:chgData name="Xinan Chen" userId="aed4278f-f066-4586-81d3-daedb6f80e24" providerId="ADAL" clId="{D07BE57C-5889-A240-B701-8C20B7D73C52}" dt="2025-04-27T09:19:34.785" v="1271"/>
        <pc:sldMkLst>
          <pc:docMk/>
          <pc:sldMk cId="2066997005" sldId="345"/>
        </pc:sldMkLst>
      </pc:sldChg>
      <pc:sldChg chg="del">
        <pc:chgData name="Xinan Chen" userId="aed4278f-f066-4586-81d3-daedb6f80e24" providerId="ADAL" clId="{D07BE57C-5889-A240-B701-8C20B7D73C52}" dt="2025-04-27T06:09:04.401" v="0" actId="2696"/>
        <pc:sldMkLst>
          <pc:docMk/>
          <pc:sldMk cId="2497369237" sldId="346"/>
        </pc:sldMkLst>
      </pc:sldChg>
      <pc:sldChg chg="delSp add setBg delDesignElem">
        <pc:chgData name="Xinan Chen" userId="aed4278f-f066-4586-81d3-daedb6f80e24" providerId="ADAL" clId="{D07BE57C-5889-A240-B701-8C20B7D73C52}" dt="2025-04-27T08:30:44.485" v="1264"/>
        <pc:sldMkLst>
          <pc:docMk/>
          <pc:sldMk cId="2711392971" sldId="346"/>
        </pc:sldMkLst>
        <pc:spChg chg="del">
          <ac:chgData name="Xinan Chen" userId="aed4278f-f066-4586-81d3-daedb6f80e24" providerId="ADAL" clId="{D07BE57C-5889-A240-B701-8C20B7D73C52}" dt="2025-04-27T08:30:44.485" v="1264"/>
          <ac:spMkLst>
            <pc:docMk/>
            <pc:sldMk cId="2711392971" sldId="346"/>
            <ac:spMk id="10" creationId="{AFA67CD3-AB4E-4A7A-BEB8-53C445D8C44E}"/>
          </ac:spMkLst>
        </pc:spChg>
        <pc:spChg chg="del">
          <ac:chgData name="Xinan Chen" userId="aed4278f-f066-4586-81d3-daedb6f80e24" providerId="ADAL" clId="{D07BE57C-5889-A240-B701-8C20B7D73C52}" dt="2025-04-27T08:30:44.485" v="1264"/>
          <ac:spMkLst>
            <pc:docMk/>
            <pc:sldMk cId="2711392971" sldId="346"/>
            <ac:spMk id="17" creationId="{339C8D78-A644-462F-B674-F440635E5353}"/>
          </ac:spMkLst>
        </pc:spChg>
        <pc:picChg chg="del">
          <ac:chgData name="Xinan Chen" userId="aed4278f-f066-4586-81d3-daedb6f80e24" providerId="ADAL" clId="{D07BE57C-5889-A240-B701-8C20B7D73C52}" dt="2025-04-27T08:30:44.485" v="1264"/>
          <ac:picMkLst>
            <pc:docMk/>
            <pc:sldMk cId="2711392971" sldId="346"/>
            <ac:picMk id="11" creationId="{07CF545F-9C2E-4446-97CD-AD92990C2B68}"/>
          </ac:picMkLst>
        </pc:picChg>
      </pc:sldChg>
      <pc:sldChg chg="add">
        <pc:chgData name="Xinan Chen" userId="aed4278f-f066-4586-81d3-daedb6f80e24" providerId="ADAL" clId="{D07BE57C-5889-A240-B701-8C20B7D73C52}" dt="2025-04-27T06:20:14.307" v="411"/>
        <pc:sldMkLst>
          <pc:docMk/>
          <pc:sldMk cId="644582110" sldId="348"/>
        </pc:sldMkLst>
      </pc:sldChg>
      <pc:sldChg chg="add">
        <pc:chgData name="Xinan Chen" userId="aed4278f-f066-4586-81d3-daedb6f80e24" providerId="ADAL" clId="{D07BE57C-5889-A240-B701-8C20B7D73C52}" dt="2025-04-27T06:18:32.747" v="316"/>
        <pc:sldMkLst>
          <pc:docMk/>
          <pc:sldMk cId="832556706" sldId="350"/>
        </pc:sldMkLst>
      </pc:sldChg>
      <pc:sldChg chg="modSp mod">
        <pc:chgData name="Xinan Chen" userId="aed4278f-f066-4586-81d3-daedb6f80e24" providerId="ADAL" clId="{D07BE57C-5889-A240-B701-8C20B7D73C52}" dt="2025-04-27T10:49:12.308" v="1753" actId="1076"/>
        <pc:sldMkLst>
          <pc:docMk/>
          <pc:sldMk cId="2320103246" sldId="351"/>
        </pc:sldMkLst>
        <pc:spChg chg="mod">
          <ac:chgData name="Xinan Chen" userId="aed4278f-f066-4586-81d3-daedb6f80e24" providerId="ADAL" clId="{D07BE57C-5889-A240-B701-8C20B7D73C52}" dt="2025-04-27T10:48:49.530" v="1743" actId="1076"/>
          <ac:spMkLst>
            <pc:docMk/>
            <pc:sldMk cId="2320103246" sldId="351"/>
            <ac:spMk id="7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10:49:01.967" v="1749" actId="1076"/>
          <ac:spMkLst>
            <pc:docMk/>
            <pc:sldMk cId="2320103246" sldId="351"/>
            <ac:spMk id="17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10:49:06.842" v="1752" actId="1076"/>
          <ac:spMkLst>
            <pc:docMk/>
            <pc:sldMk cId="2320103246" sldId="351"/>
            <ac:spMk id="22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10:49:12.308" v="1753" actId="1076"/>
          <ac:spMkLst>
            <pc:docMk/>
            <pc:sldMk cId="2320103246" sldId="351"/>
            <ac:spMk id="24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2" creationId="{AD2D8DF9-B392-3C4A-93EF-0220556B1615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4" creationId="{E930126F-1BF8-FC4C-99BC-FF0E77C7D3C7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5" creationId="{0700E09E-59C7-D546-8B72-0C4046868F17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6" creationId="{F822FE47-4D2F-1D49-8254-3B23705444A1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7" creationId="{455BA6D6-D634-F34A-9B7A-A2A5FD9F695A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49" creationId="{7AF5076E-0A43-4543-88A8-7645508E472A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50" creationId="{EFEFE49F-FA3C-A541-BCCD-44628489CF00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52" creationId="{F67730B5-8BAA-1B43-9B1E-B09E164CE8EA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53" creationId="{CA784D9C-0E85-9A42-ABB6-E6FC5FFFC875}"/>
          </ac:spMkLst>
        </pc:spChg>
        <pc:spChg chg="mod">
          <ac:chgData name="Xinan Chen" userId="aed4278f-f066-4586-81d3-daedb6f80e24" providerId="ADAL" clId="{D07BE57C-5889-A240-B701-8C20B7D73C52}" dt="2025-04-27T10:48:59.402" v="1748" actId="1036"/>
          <ac:spMkLst>
            <pc:docMk/>
            <pc:sldMk cId="2320103246" sldId="351"/>
            <ac:spMk id="54" creationId="{284B1B4D-9006-F34A-B2C4-C2984AEF25C8}"/>
          </ac:spMkLst>
        </pc:spChg>
        <pc:grpChg chg="mod">
          <ac:chgData name="Xinan Chen" userId="aed4278f-f066-4586-81d3-daedb6f80e24" providerId="ADAL" clId="{D07BE57C-5889-A240-B701-8C20B7D73C52}" dt="2025-04-27T10:48:35.355" v="1740" actId="1076"/>
          <ac:grpSpMkLst>
            <pc:docMk/>
            <pc:sldMk cId="2320103246" sldId="351"/>
            <ac:grpSpMk id="8" creationId="{00000000-0000-0000-0000-000000000000}"/>
          </ac:grpSpMkLst>
        </pc:grpChg>
        <pc:grpChg chg="mod">
          <ac:chgData name="Xinan Chen" userId="aed4278f-f066-4586-81d3-daedb6f80e24" providerId="ADAL" clId="{D07BE57C-5889-A240-B701-8C20B7D73C52}" dt="2025-04-27T10:49:04.137" v="1751" actId="1076"/>
          <ac:grpSpMkLst>
            <pc:docMk/>
            <pc:sldMk cId="2320103246" sldId="351"/>
            <ac:grpSpMk id="15" creationId="{00000000-0000-0000-0000-000000000000}"/>
          </ac:grpSpMkLst>
        </pc:grpChg>
        <pc:grpChg chg="mod">
          <ac:chgData name="Xinan Chen" userId="aed4278f-f066-4586-81d3-daedb6f80e24" providerId="ADAL" clId="{D07BE57C-5889-A240-B701-8C20B7D73C52}" dt="2025-04-27T10:48:39.802" v="1741" actId="1076"/>
          <ac:grpSpMkLst>
            <pc:docMk/>
            <pc:sldMk cId="2320103246" sldId="351"/>
            <ac:grpSpMk id="25" creationId="{CDF90EEE-664A-3746-B132-1BCE7E8F0037}"/>
          </ac:grpSpMkLst>
        </pc:grpChg>
      </pc:sldChg>
      <pc:sldChg chg="modSp mod">
        <pc:chgData name="Xinan Chen" userId="aed4278f-f066-4586-81d3-daedb6f80e24" providerId="ADAL" clId="{D07BE57C-5889-A240-B701-8C20B7D73C52}" dt="2025-04-27T10:49:25.388" v="1755" actId="1076"/>
        <pc:sldMkLst>
          <pc:docMk/>
          <pc:sldMk cId="1523427738" sldId="353"/>
        </pc:sldMkLst>
        <pc:spChg chg="mod">
          <ac:chgData name="Xinan Chen" userId="aed4278f-f066-4586-81d3-daedb6f80e24" providerId="ADAL" clId="{D07BE57C-5889-A240-B701-8C20B7D73C52}" dt="2025-04-27T10:49:25.388" v="1755" actId="1076"/>
          <ac:spMkLst>
            <pc:docMk/>
            <pc:sldMk cId="1523427738" sldId="353"/>
            <ac:spMk id="2" creationId="{D74A9957-B4C5-DE44-8808-728904B22CBB}"/>
          </ac:spMkLst>
        </pc:spChg>
      </pc:sldChg>
      <pc:sldChg chg="add">
        <pc:chgData name="Xinan Chen" userId="aed4278f-f066-4586-81d3-daedb6f80e24" providerId="ADAL" clId="{D07BE57C-5889-A240-B701-8C20B7D73C52}" dt="2025-04-27T09:19:00.684" v="1269"/>
        <pc:sldMkLst>
          <pc:docMk/>
          <pc:sldMk cId="2283305401" sldId="354"/>
        </pc:sldMkLst>
      </pc:sldChg>
      <pc:sldChg chg="modAnim">
        <pc:chgData name="Xinan Chen" userId="aed4278f-f066-4586-81d3-daedb6f80e24" providerId="ADAL" clId="{D07BE57C-5889-A240-B701-8C20B7D73C52}" dt="2025-04-27T06:10:55.416" v="2"/>
        <pc:sldMkLst>
          <pc:docMk/>
          <pc:sldMk cId="836137346" sldId="355"/>
        </pc:sldMkLst>
      </pc:sldChg>
      <pc:sldChg chg="add">
        <pc:chgData name="Xinan Chen" userId="aed4278f-f066-4586-81d3-daedb6f80e24" providerId="ADAL" clId="{D07BE57C-5889-A240-B701-8C20B7D73C52}" dt="2025-04-27T07:50:57.408" v="759"/>
        <pc:sldMkLst>
          <pc:docMk/>
          <pc:sldMk cId="1455927062" sldId="362"/>
        </pc:sldMkLst>
      </pc:sldChg>
      <pc:sldChg chg="add">
        <pc:chgData name="Xinan Chen" userId="aed4278f-f066-4586-81d3-daedb6f80e24" providerId="ADAL" clId="{D07BE57C-5889-A240-B701-8C20B7D73C52}" dt="2025-04-27T06:10:44.717" v="1"/>
        <pc:sldMkLst>
          <pc:docMk/>
          <pc:sldMk cId="3701682044" sldId="364"/>
        </pc:sldMkLst>
      </pc:sldChg>
      <pc:sldChg chg="add">
        <pc:chgData name="Xinan Chen" userId="aed4278f-f066-4586-81d3-daedb6f80e24" providerId="ADAL" clId="{D07BE57C-5889-A240-B701-8C20B7D73C52}" dt="2025-04-27T06:11:31.336" v="3"/>
        <pc:sldMkLst>
          <pc:docMk/>
          <pc:sldMk cId="1965125655" sldId="367"/>
        </pc:sldMkLst>
      </pc:sldChg>
      <pc:sldChg chg="add">
        <pc:chgData name="Xinan Chen" userId="aed4278f-f066-4586-81d3-daedb6f80e24" providerId="ADAL" clId="{D07BE57C-5889-A240-B701-8C20B7D73C52}" dt="2025-04-27T07:57:39.303" v="809"/>
        <pc:sldMkLst>
          <pc:docMk/>
          <pc:sldMk cId="3331692909" sldId="368"/>
        </pc:sldMkLst>
      </pc:sldChg>
      <pc:sldChg chg="add">
        <pc:chgData name="Xinan Chen" userId="aed4278f-f066-4586-81d3-daedb6f80e24" providerId="ADAL" clId="{D07BE57C-5889-A240-B701-8C20B7D73C52}" dt="2025-04-27T07:57:39.303" v="809"/>
        <pc:sldMkLst>
          <pc:docMk/>
          <pc:sldMk cId="4164582679" sldId="369"/>
        </pc:sldMkLst>
      </pc:sldChg>
      <pc:sldChg chg="add">
        <pc:chgData name="Xinan Chen" userId="aed4278f-f066-4586-81d3-daedb6f80e24" providerId="ADAL" clId="{D07BE57C-5889-A240-B701-8C20B7D73C52}" dt="2025-04-27T07:57:39.303" v="809"/>
        <pc:sldMkLst>
          <pc:docMk/>
          <pc:sldMk cId="2416618642" sldId="370"/>
        </pc:sldMkLst>
      </pc:sldChg>
      <pc:sldChg chg="add">
        <pc:chgData name="Xinan Chen" userId="aed4278f-f066-4586-81d3-daedb6f80e24" providerId="ADAL" clId="{D07BE57C-5889-A240-B701-8C20B7D73C52}" dt="2025-04-27T07:57:39.303" v="809"/>
        <pc:sldMkLst>
          <pc:docMk/>
          <pc:sldMk cId="1765793716" sldId="371"/>
        </pc:sldMkLst>
      </pc:sldChg>
      <pc:sldChg chg="add">
        <pc:chgData name="Xinan Chen" userId="aed4278f-f066-4586-81d3-daedb6f80e24" providerId="ADAL" clId="{D07BE57C-5889-A240-B701-8C20B7D73C52}" dt="2025-04-27T07:57:39.303" v="809"/>
        <pc:sldMkLst>
          <pc:docMk/>
          <pc:sldMk cId="4031603179" sldId="372"/>
        </pc:sldMkLst>
      </pc:sldChg>
      <pc:sldChg chg="delSp modSp mod delAnim">
        <pc:chgData name="Xinan Chen" userId="aed4278f-f066-4586-81d3-daedb6f80e24" providerId="ADAL" clId="{D07BE57C-5889-A240-B701-8C20B7D73C52}" dt="2025-04-27T06:14:05.324" v="230" actId="20577"/>
        <pc:sldMkLst>
          <pc:docMk/>
          <pc:sldMk cId="505336921" sldId="380"/>
        </pc:sldMkLst>
        <pc:spChg chg="mod">
          <ac:chgData name="Xinan Chen" userId="aed4278f-f066-4586-81d3-daedb6f80e24" providerId="ADAL" clId="{D07BE57C-5889-A240-B701-8C20B7D73C52}" dt="2025-04-27T06:14:05.324" v="230" actId="20577"/>
          <ac:spMkLst>
            <pc:docMk/>
            <pc:sldMk cId="505336921" sldId="380"/>
            <ac:spMk id="5" creationId="{70AFA6CF-2961-026A-1C2D-9DEEC4D52D90}"/>
          </ac:spMkLst>
        </pc:spChg>
        <pc:spChg chg="mod">
          <ac:chgData name="Xinan Chen" userId="aed4278f-f066-4586-81d3-daedb6f80e24" providerId="ADAL" clId="{D07BE57C-5889-A240-B701-8C20B7D73C52}" dt="2025-04-27T06:12:19.135" v="57" actId="20577"/>
          <ac:spMkLst>
            <pc:docMk/>
            <pc:sldMk cId="505336921" sldId="380"/>
            <ac:spMk id="6" creationId="{00000000-0000-0000-0000-000000000000}"/>
          </ac:spMkLst>
        </pc:spChg>
        <pc:spChg chg="del mod">
          <ac:chgData name="Xinan Chen" userId="aed4278f-f066-4586-81d3-daedb6f80e24" providerId="ADAL" clId="{D07BE57C-5889-A240-B701-8C20B7D73C52}" dt="2025-04-27T06:12:23.463" v="59" actId="478"/>
          <ac:spMkLst>
            <pc:docMk/>
            <pc:sldMk cId="505336921" sldId="380"/>
            <ac:spMk id="8" creationId="{A9A84099-F9E5-4C83-1BFF-5980B9F8C12B}"/>
          </ac:spMkLst>
        </pc:spChg>
        <pc:grpChg chg="del">
          <ac:chgData name="Xinan Chen" userId="aed4278f-f066-4586-81d3-daedb6f80e24" providerId="ADAL" clId="{D07BE57C-5889-A240-B701-8C20B7D73C52}" dt="2025-04-27T06:12:28.517" v="60" actId="478"/>
          <ac:grpSpMkLst>
            <pc:docMk/>
            <pc:sldMk cId="505336921" sldId="380"/>
            <ac:grpSpMk id="9" creationId="{60A3E09C-EC91-718C-B5A2-F576C19134F3}"/>
          </ac:grpSpMkLst>
        </pc:grp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16" creationId="{A9B67A85-0D1C-8C55-0D65-6E6F75EED685}"/>
          </ac:cxnSpMkLst>
        </pc:cxn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17" creationId="{5CFCAAC9-F874-6948-EBB2-EB8B15433E75}"/>
          </ac:cxnSpMkLst>
        </pc:cxn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18" creationId="{851112F5-07A6-05C2-8C09-19AD40363D09}"/>
          </ac:cxnSpMkLst>
        </pc:cxn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19" creationId="{E6F6AB60-B4DF-B8C9-82B9-708E67761297}"/>
          </ac:cxnSpMkLst>
        </pc:cxn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20" creationId="{F9B26BBB-617B-CAA9-6FEE-C8E6B87DC215}"/>
          </ac:cxnSpMkLst>
        </pc:cxnChg>
        <pc:cxnChg chg="mod">
          <ac:chgData name="Xinan Chen" userId="aed4278f-f066-4586-81d3-daedb6f80e24" providerId="ADAL" clId="{D07BE57C-5889-A240-B701-8C20B7D73C52}" dt="2025-04-27T06:12:28.517" v="60" actId="478"/>
          <ac:cxnSpMkLst>
            <pc:docMk/>
            <pc:sldMk cId="505336921" sldId="380"/>
            <ac:cxnSpMk id="21" creationId="{8470E259-86E9-9298-1BBE-7D35EABF4DF5}"/>
          </ac:cxnSpMkLst>
        </pc:cxnChg>
      </pc:sldChg>
      <pc:sldChg chg="modSp add mod ord">
        <pc:chgData name="Xinan Chen" userId="aed4278f-f066-4586-81d3-daedb6f80e24" providerId="ADAL" clId="{D07BE57C-5889-A240-B701-8C20B7D73C52}" dt="2025-04-27T06:19:44.170" v="410" actId="20577"/>
        <pc:sldMkLst>
          <pc:docMk/>
          <pc:sldMk cId="193708036" sldId="382"/>
        </pc:sldMkLst>
        <pc:spChg chg="mod">
          <ac:chgData name="Xinan Chen" userId="aed4278f-f066-4586-81d3-daedb6f80e24" providerId="ADAL" clId="{D07BE57C-5889-A240-B701-8C20B7D73C52}" dt="2025-04-27T06:19:44.170" v="410" actId="20577"/>
          <ac:spMkLst>
            <pc:docMk/>
            <pc:sldMk cId="193708036" sldId="382"/>
            <ac:spMk id="5" creationId="{C8307772-CBBA-D39C-02B3-2A683B18FFCB}"/>
          </ac:spMkLst>
        </pc:spChg>
        <pc:spChg chg="mod">
          <ac:chgData name="Xinan Chen" userId="aed4278f-f066-4586-81d3-daedb6f80e24" providerId="ADAL" clId="{D07BE57C-5889-A240-B701-8C20B7D73C52}" dt="2025-04-27T06:14:27.368" v="255" actId="20577"/>
          <ac:spMkLst>
            <pc:docMk/>
            <pc:sldMk cId="193708036" sldId="382"/>
            <ac:spMk id="6" creationId="{C551BEDD-121D-430C-8422-231F0DF7E419}"/>
          </ac:spMkLst>
        </pc:spChg>
      </pc:sldChg>
      <pc:sldChg chg="add del">
        <pc:chgData name="Xinan Chen" userId="aed4278f-f066-4586-81d3-daedb6f80e24" providerId="ADAL" clId="{D07BE57C-5889-A240-B701-8C20B7D73C52}" dt="2025-04-27T06:11:50.632" v="5"/>
        <pc:sldMkLst>
          <pc:docMk/>
          <pc:sldMk cId="2928268043" sldId="382"/>
        </pc:sldMkLst>
      </pc:sldChg>
      <pc:sldChg chg="add">
        <pc:chgData name="Xinan Chen" userId="aed4278f-f066-4586-81d3-daedb6f80e24" providerId="ADAL" clId="{D07BE57C-5889-A240-B701-8C20B7D73C52}" dt="2025-04-27T06:18:19.076" v="315"/>
        <pc:sldMkLst>
          <pc:docMk/>
          <pc:sldMk cId="251178524" sldId="383"/>
        </pc:sldMkLst>
      </pc:sldChg>
      <pc:sldChg chg="modSp add mod ord">
        <pc:chgData name="Xinan Chen" userId="aed4278f-f066-4586-81d3-daedb6f80e24" providerId="ADAL" clId="{D07BE57C-5889-A240-B701-8C20B7D73C52}" dt="2025-04-27T12:15:08.768" v="1798" actId="313"/>
        <pc:sldMkLst>
          <pc:docMk/>
          <pc:sldMk cId="875253575" sldId="384"/>
        </pc:sldMkLst>
        <pc:spChg chg="mod">
          <ac:chgData name="Xinan Chen" userId="aed4278f-f066-4586-81d3-daedb6f80e24" providerId="ADAL" clId="{D07BE57C-5889-A240-B701-8C20B7D73C52}" dt="2025-04-27T12:15:08.768" v="1798" actId="313"/>
          <ac:spMkLst>
            <pc:docMk/>
            <pc:sldMk cId="875253575" sldId="384"/>
            <ac:spMk id="5" creationId="{A41DFDA5-EBB8-B892-769E-F6E2E8B6856A}"/>
          </ac:spMkLst>
        </pc:spChg>
        <pc:spChg chg="mod">
          <ac:chgData name="Xinan Chen" userId="aed4278f-f066-4586-81d3-daedb6f80e24" providerId="ADAL" clId="{D07BE57C-5889-A240-B701-8C20B7D73C52}" dt="2025-04-27T06:25:35.434" v="440" actId="20577"/>
          <ac:spMkLst>
            <pc:docMk/>
            <pc:sldMk cId="875253575" sldId="384"/>
            <ac:spMk id="6" creationId="{67E67191-8BF0-D577-4FAE-4C1F42C14C69}"/>
          </ac:spMkLst>
        </pc:spChg>
      </pc:sldChg>
      <pc:sldChg chg="add">
        <pc:chgData name="Xinan Chen" userId="aed4278f-f066-4586-81d3-daedb6f80e24" providerId="ADAL" clId="{D07BE57C-5889-A240-B701-8C20B7D73C52}" dt="2025-04-27T08:12:12.383" v="946"/>
        <pc:sldMkLst>
          <pc:docMk/>
          <pc:sldMk cId="2355451379" sldId="406"/>
        </pc:sldMkLst>
      </pc:sldChg>
      <pc:sldChg chg="add">
        <pc:chgData name="Xinan Chen" userId="aed4278f-f066-4586-81d3-daedb6f80e24" providerId="ADAL" clId="{D07BE57C-5889-A240-B701-8C20B7D73C52}" dt="2025-04-27T07:47:26.310" v="711"/>
        <pc:sldMkLst>
          <pc:docMk/>
          <pc:sldMk cId="1950932034" sldId="414"/>
        </pc:sldMkLst>
      </pc:sldChg>
      <pc:sldChg chg="add modAnim">
        <pc:chgData name="Xinan Chen" userId="aed4278f-f066-4586-81d3-daedb6f80e24" providerId="ADAL" clId="{D07BE57C-5889-A240-B701-8C20B7D73C52}" dt="2025-04-27T08:18:07.925" v="1026"/>
        <pc:sldMkLst>
          <pc:docMk/>
          <pc:sldMk cId="3225712281" sldId="418"/>
        </pc:sldMkLst>
      </pc:sldChg>
      <pc:sldChg chg="add">
        <pc:chgData name="Xinan Chen" userId="aed4278f-f066-4586-81d3-daedb6f80e24" providerId="ADAL" clId="{D07BE57C-5889-A240-B701-8C20B7D73C52}" dt="2025-04-27T07:47:26.310" v="711"/>
        <pc:sldMkLst>
          <pc:docMk/>
          <pc:sldMk cId="648385032" sldId="421"/>
        </pc:sldMkLst>
      </pc:sldChg>
      <pc:sldChg chg="modSp add mod">
        <pc:chgData name="Xinan Chen" userId="aed4278f-f066-4586-81d3-daedb6f80e24" providerId="ADAL" clId="{D07BE57C-5889-A240-B701-8C20B7D73C52}" dt="2025-04-27T06:33:51.589" v="491" actId="20577"/>
        <pc:sldMkLst>
          <pc:docMk/>
          <pc:sldMk cId="992776077" sldId="425"/>
        </pc:sldMkLst>
        <pc:spChg chg="mod">
          <ac:chgData name="Xinan Chen" userId="aed4278f-f066-4586-81d3-daedb6f80e24" providerId="ADAL" clId="{D07BE57C-5889-A240-B701-8C20B7D73C52}" dt="2025-04-27T06:33:51.589" v="491" actId="20577"/>
          <ac:spMkLst>
            <pc:docMk/>
            <pc:sldMk cId="992776077" sldId="425"/>
            <ac:spMk id="238594" creationId="{00000000-0000-0000-0000-000000000000}"/>
          </ac:spMkLst>
        </pc:spChg>
      </pc:sldChg>
      <pc:sldChg chg="add">
        <pc:chgData name="Xinan Chen" userId="aed4278f-f066-4586-81d3-daedb6f80e24" providerId="ADAL" clId="{D07BE57C-5889-A240-B701-8C20B7D73C52}" dt="2025-04-27T07:43:19.539" v="605"/>
        <pc:sldMkLst>
          <pc:docMk/>
          <pc:sldMk cId="210530956" sldId="430"/>
        </pc:sldMkLst>
      </pc:sldChg>
      <pc:sldChg chg="modSp add mod">
        <pc:chgData name="Xinan Chen" userId="aed4278f-f066-4586-81d3-daedb6f80e24" providerId="ADAL" clId="{D07BE57C-5889-A240-B701-8C20B7D73C52}" dt="2025-04-27T06:33:18.139" v="489" actId="20577"/>
        <pc:sldMkLst>
          <pc:docMk/>
          <pc:sldMk cId="1819911820" sldId="431"/>
        </pc:sldMkLst>
        <pc:spChg chg="mod">
          <ac:chgData name="Xinan Chen" userId="aed4278f-f066-4586-81d3-daedb6f80e24" providerId="ADAL" clId="{D07BE57C-5889-A240-B701-8C20B7D73C52}" dt="2025-04-27T06:33:18.139" v="489" actId="20577"/>
          <ac:spMkLst>
            <pc:docMk/>
            <pc:sldMk cId="1819911820" sldId="431"/>
            <ac:spMk id="236547" creationId="{00000000-0000-0000-0000-000000000000}"/>
          </ac:spMkLst>
        </pc:spChg>
      </pc:sldChg>
      <pc:sldChg chg="modSp add mod">
        <pc:chgData name="Xinan Chen" userId="aed4278f-f066-4586-81d3-daedb6f80e24" providerId="ADAL" clId="{D07BE57C-5889-A240-B701-8C20B7D73C52}" dt="2025-04-27T08:18:34.322" v="1028" actId="27636"/>
        <pc:sldMkLst>
          <pc:docMk/>
          <pc:sldMk cId="867611121" sldId="433"/>
        </pc:sldMkLst>
        <pc:spChg chg="mod">
          <ac:chgData name="Xinan Chen" userId="aed4278f-f066-4586-81d3-daedb6f80e24" providerId="ADAL" clId="{D07BE57C-5889-A240-B701-8C20B7D73C52}" dt="2025-04-27T08:18:34.322" v="1028" actId="27636"/>
          <ac:spMkLst>
            <pc:docMk/>
            <pc:sldMk cId="867611121" sldId="433"/>
            <ac:spMk id="3" creationId="{00000000-0000-0000-0000-000000000000}"/>
          </ac:spMkLst>
        </pc:spChg>
      </pc:sldChg>
      <pc:sldChg chg="add">
        <pc:chgData name="Xinan Chen" userId="aed4278f-f066-4586-81d3-daedb6f80e24" providerId="ADAL" clId="{D07BE57C-5889-A240-B701-8C20B7D73C52}" dt="2025-04-27T08:19:38.682" v="1029"/>
        <pc:sldMkLst>
          <pc:docMk/>
          <pc:sldMk cId="2371092574" sldId="434"/>
        </pc:sldMkLst>
      </pc:sldChg>
      <pc:sldChg chg="add">
        <pc:chgData name="Xinan Chen" userId="aed4278f-f066-4586-81d3-daedb6f80e24" providerId="ADAL" clId="{D07BE57C-5889-A240-B701-8C20B7D73C52}" dt="2025-04-27T08:19:38.682" v="1029"/>
        <pc:sldMkLst>
          <pc:docMk/>
          <pc:sldMk cId="3958490743" sldId="435"/>
        </pc:sldMkLst>
      </pc:sldChg>
      <pc:sldChg chg="add modAnim">
        <pc:chgData name="Xinan Chen" userId="aed4278f-f066-4586-81d3-daedb6f80e24" providerId="ADAL" clId="{D07BE57C-5889-A240-B701-8C20B7D73C52}" dt="2025-04-27T06:31:39.930" v="480"/>
        <pc:sldMkLst>
          <pc:docMk/>
          <pc:sldMk cId="4261338178" sldId="444"/>
        </pc:sldMkLst>
      </pc:sldChg>
      <pc:sldChg chg="modSp add mod ord">
        <pc:chgData name="Xinan Chen" userId="aed4278f-f066-4586-81d3-daedb6f80e24" providerId="ADAL" clId="{D07BE57C-5889-A240-B701-8C20B7D73C52}" dt="2025-04-27T06:37:44.282" v="602" actId="20577"/>
        <pc:sldMkLst>
          <pc:docMk/>
          <pc:sldMk cId="737037265" sldId="448"/>
        </pc:sldMkLst>
        <pc:spChg chg="mod">
          <ac:chgData name="Xinan Chen" userId="aed4278f-f066-4586-81d3-daedb6f80e24" providerId="ADAL" clId="{D07BE57C-5889-A240-B701-8C20B7D73C52}" dt="2025-04-27T06:37:01.012" v="596" actId="20577"/>
          <ac:spMkLst>
            <pc:docMk/>
            <pc:sldMk cId="737037265" sldId="448"/>
            <ac:spMk id="6" creationId="{A27A0048-C6D7-324E-AF6A-F3113C4F67C6}"/>
          </ac:spMkLst>
        </pc:spChg>
        <pc:spChg chg="mod">
          <ac:chgData name="Xinan Chen" userId="aed4278f-f066-4586-81d3-daedb6f80e24" providerId="ADAL" clId="{D07BE57C-5889-A240-B701-8C20B7D73C52}" dt="2025-04-27T06:37:44.282" v="602" actId="20577"/>
          <ac:spMkLst>
            <pc:docMk/>
            <pc:sldMk cId="737037265" sldId="448"/>
            <ac:spMk id="7" creationId="{2F7A138F-A0A2-DB47-9847-58EC35E1EA99}"/>
          </ac:spMkLst>
        </pc:spChg>
      </pc:sldChg>
      <pc:sldChg chg="add del">
        <pc:chgData name="Xinan Chen" userId="aed4278f-f066-4586-81d3-daedb6f80e24" providerId="ADAL" clId="{D07BE57C-5889-A240-B701-8C20B7D73C52}" dt="2025-04-27T06:37:57.624" v="604"/>
        <pc:sldMkLst>
          <pc:docMk/>
          <pc:sldMk cId="275527795" sldId="449"/>
        </pc:sldMkLst>
      </pc:sldChg>
      <pc:sldChg chg="add">
        <pc:chgData name="Xinan Chen" userId="aed4278f-f066-4586-81d3-daedb6f80e24" providerId="ADAL" clId="{D07BE57C-5889-A240-B701-8C20B7D73C52}" dt="2025-04-27T07:43:52.227" v="606"/>
        <pc:sldMkLst>
          <pc:docMk/>
          <pc:sldMk cId="908991941" sldId="452"/>
        </pc:sldMkLst>
      </pc:sldChg>
      <pc:sldChg chg="add">
        <pc:chgData name="Xinan Chen" userId="aed4278f-f066-4586-81d3-daedb6f80e24" providerId="ADAL" clId="{D07BE57C-5889-A240-B701-8C20B7D73C52}" dt="2025-04-27T07:44:51.092" v="608"/>
        <pc:sldMkLst>
          <pc:docMk/>
          <pc:sldMk cId="3938449384" sldId="453"/>
        </pc:sldMkLst>
      </pc:sldChg>
      <pc:sldChg chg="modSp add mod">
        <pc:chgData name="Xinan Chen" userId="aed4278f-f066-4586-81d3-daedb6f80e24" providerId="ADAL" clId="{D07BE57C-5889-A240-B701-8C20B7D73C52}" dt="2025-04-27T12:16:17.955" v="1838" actId="20577"/>
        <pc:sldMkLst>
          <pc:docMk/>
          <pc:sldMk cId="2607693409" sldId="454"/>
        </pc:sldMkLst>
        <pc:spChg chg="mod">
          <ac:chgData name="Xinan Chen" userId="aed4278f-f066-4586-81d3-daedb6f80e24" providerId="ADAL" clId="{D07BE57C-5889-A240-B701-8C20B7D73C52}" dt="2025-04-27T12:16:17.955" v="1838" actId="20577"/>
          <ac:spMkLst>
            <pc:docMk/>
            <pc:sldMk cId="2607693409" sldId="454"/>
            <ac:spMk id="5" creationId="{B1847CA1-EC43-460C-5D67-07834B9B6CB4}"/>
          </ac:spMkLst>
        </pc:spChg>
        <pc:spChg chg="mod">
          <ac:chgData name="Xinan Chen" userId="aed4278f-f066-4586-81d3-daedb6f80e24" providerId="ADAL" clId="{D07BE57C-5889-A240-B701-8C20B7D73C52}" dt="2025-04-27T07:46:24.651" v="675" actId="20577"/>
          <ac:spMkLst>
            <pc:docMk/>
            <pc:sldMk cId="2607693409" sldId="454"/>
            <ac:spMk id="6" creationId="{F6444166-3990-BAE2-4648-C40957CE1E9E}"/>
          </ac:spMkLst>
        </pc:spChg>
      </pc:sldChg>
      <pc:sldChg chg="addSp delSp modSp add mod">
        <pc:chgData name="Xinan Chen" userId="aed4278f-f066-4586-81d3-daedb6f80e24" providerId="ADAL" clId="{D07BE57C-5889-A240-B701-8C20B7D73C52}" dt="2025-04-27T07:50:28.754" v="758" actId="20577"/>
        <pc:sldMkLst>
          <pc:docMk/>
          <pc:sldMk cId="4258100714" sldId="455"/>
        </pc:sldMkLst>
        <pc:spChg chg="mod">
          <ac:chgData name="Xinan Chen" userId="aed4278f-f066-4586-81d3-daedb6f80e24" providerId="ADAL" clId="{D07BE57C-5889-A240-B701-8C20B7D73C52}" dt="2025-04-27T07:50:28.754" v="758" actId="20577"/>
          <ac:spMkLst>
            <pc:docMk/>
            <pc:sldMk cId="4258100714" sldId="455"/>
            <ac:spMk id="3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06.684" v="737" actId="6549"/>
          <ac:spMkLst>
            <pc:docMk/>
            <pc:sldMk cId="4258100714" sldId="455"/>
            <ac:spMk id="10" creationId="{C778B796-2451-7844-962A-41E6865C9304}"/>
          </ac:spMkLst>
        </pc:spChg>
        <pc:spChg chg="mod">
          <ac:chgData name="Xinan Chen" userId="aed4278f-f066-4586-81d3-daedb6f80e24" providerId="ADAL" clId="{D07BE57C-5889-A240-B701-8C20B7D73C52}" dt="2025-04-27T07:49:08.684" v="738" actId="6549"/>
          <ac:spMkLst>
            <pc:docMk/>
            <pc:sldMk cId="4258100714" sldId="455"/>
            <ac:spMk id="12" creationId="{FCC72E44-56A8-7342-92F4-BE161C0D467B}"/>
          </ac:spMkLst>
        </pc:spChg>
        <pc:grpChg chg="add del">
          <ac:chgData name="Xinan Chen" userId="aed4278f-f066-4586-81d3-daedb6f80e24" providerId="ADAL" clId="{D07BE57C-5889-A240-B701-8C20B7D73C52}" dt="2025-04-27T07:49:15.859" v="742" actId="478"/>
          <ac:grpSpMkLst>
            <pc:docMk/>
            <pc:sldMk cId="4258100714" sldId="455"/>
            <ac:grpSpMk id="6" creationId="{8DF37BFA-E499-4A4F-B301-72EB018386DC}"/>
          </ac:grpSpMkLst>
        </pc:grpChg>
      </pc:sldChg>
      <pc:sldChg chg="addSp delSp modSp add mod modAnim">
        <pc:chgData name="Xinan Chen" userId="aed4278f-f066-4586-81d3-daedb6f80e24" providerId="ADAL" clId="{D07BE57C-5889-A240-B701-8C20B7D73C52}" dt="2025-04-27T07:52:54.662" v="786" actId="1076"/>
        <pc:sldMkLst>
          <pc:docMk/>
          <pc:sldMk cId="3277346074" sldId="456"/>
        </pc:sldMkLst>
        <pc:spChg chg="mod">
          <ac:chgData name="Xinan Chen" userId="aed4278f-f066-4586-81d3-daedb6f80e24" providerId="ADAL" clId="{D07BE57C-5889-A240-B701-8C20B7D73C52}" dt="2025-04-27T07:51:56.822" v="774" actId="1076"/>
          <ac:spMkLst>
            <pc:docMk/>
            <pc:sldMk cId="3277346074" sldId="456"/>
            <ac:spMk id="2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3" creationId="{C9D073D8-1505-694F-BA8A-9E6233B49517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5" creationId="{E0275F71-B2B9-9C50-41A5-F941B7146314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6" creationId="{41BE8F40-227D-AD84-D351-E29F60791117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7" creationId="{47E9A52C-2CE1-FC78-6AC7-414675F9D4D0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8" creationId="{9FD261F9-9F3D-5108-02F3-39EC54B7B04B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9" creationId="{FC1D6F54-DDD2-ABE0-02F0-2F897BD5CB36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10" creationId="{169D7B9F-16C0-AFF8-7E84-CF2D2343DEFD}"/>
          </ac:spMkLst>
        </pc:spChg>
        <pc:spChg chg="mod">
          <ac:chgData name="Xinan Chen" userId="aed4278f-f066-4586-81d3-daedb6f80e24" providerId="ADAL" clId="{D07BE57C-5889-A240-B701-8C20B7D73C52}" dt="2025-04-27T07:50:21.751" v="757"/>
          <ac:spMkLst>
            <pc:docMk/>
            <pc:sldMk cId="3277346074" sldId="456"/>
            <ac:spMk id="11" creationId="{B21B240D-912D-3E11-CA2A-2886E79A1BA4}"/>
          </ac:spMkLst>
        </pc:spChg>
        <pc:spChg chg="mod">
          <ac:chgData name="Xinan Chen" userId="aed4278f-f066-4586-81d3-daedb6f80e24" providerId="ADAL" clId="{D07BE57C-5889-A240-B701-8C20B7D73C52}" dt="2025-04-27T07:52:03.774" v="777" actId="1076"/>
          <ac:spMkLst>
            <pc:docMk/>
            <pc:sldMk cId="3277346074" sldId="456"/>
            <ac:spMk id="20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52:37.865" v="785"/>
          <ac:spMkLst>
            <pc:docMk/>
            <pc:sldMk cId="3277346074" sldId="456"/>
            <ac:spMk id="59394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52:25.044" v="781" actId="1076"/>
          <ac:spMkLst>
            <pc:docMk/>
            <pc:sldMk cId="3277346074" sldId="456"/>
            <ac:spMk id="59395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59402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59404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59405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59406" creationId="{00000000-0000-0000-0000-000000000000}"/>
          </ac:spMkLst>
        </pc:spChg>
        <pc:spChg chg="mod">
          <ac:chgData name="Xinan Chen" userId="aed4278f-f066-4586-81d3-daedb6f80e24" providerId="ADAL" clId="{D07BE57C-5889-A240-B701-8C20B7D73C52}" dt="2025-04-27T07:49:37.464" v="745" actId="14100"/>
          <ac:spMkLst>
            <pc:docMk/>
            <pc:sldMk cId="3277346074" sldId="456"/>
            <ac:spMk id="59408" creationId="{00000000-0000-0000-0000-000000000000}"/>
          </ac:spMkLst>
        </pc:spChg>
        <pc:spChg chg="del mod">
          <ac:chgData name="Xinan Chen" userId="aed4278f-f066-4586-81d3-daedb6f80e24" providerId="ADAL" clId="{D07BE57C-5889-A240-B701-8C20B7D73C52}" dt="2025-04-27T07:50:09.650" v="753" actId="478"/>
          <ac:spMkLst>
            <pc:docMk/>
            <pc:sldMk cId="3277346074" sldId="456"/>
            <ac:spMk id="59411" creationId="{00000000-0000-0000-0000-000000000000}"/>
          </ac:spMkLst>
        </pc:spChg>
        <pc:grpChg chg="add mod">
          <ac:chgData name="Xinan Chen" userId="aed4278f-f066-4586-81d3-daedb6f80e24" providerId="ADAL" clId="{D07BE57C-5889-A240-B701-8C20B7D73C52}" dt="2025-04-27T07:51:50.932" v="772" actId="1076"/>
          <ac:grpSpMkLst>
            <pc:docMk/>
            <pc:sldMk cId="3277346074" sldId="456"/>
            <ac:grpSpMk id="4" creationId="{58BCD889-C5DE-8616-C528-37C624C7836A}"/>
          </ac:grpSpMkLst>
        </pc:grpChg>
        <pc:grpChg chg="del mod">
          <ac:chgData name="Xinan Chen" userId="aed4278f-f066-4586-81d3-daedb6f80e24" providerId="ADAL" clId="{D07BE57C-5889-A240-B701-8C20B7D73C52}" dt="2025-04-27T07:52:14.287" v="779" actId="478"/>
          <ac:grpSpMkLst>
            <pc:docMk/>
            <pc:sldMk cId="3277346074" sldId="456"/>
            <ac:grpSpMk id="59409" creationId="{00000000-0000-0000-0000-000000000000}"/>
          </ac:grpSpMkLst>
        </pc:grpChg>
        <pc:graphicFrameChg chg="mod">
          <ac:chgData name="Xinan Chen" userId="aed4278f-f066-4586-81d3-daedb6f80e24" providerId="ADAL" clId="{D07BE57C-5889-A240-B701-8C20B7D73C52}" dt="2025-04-27T07:51:47.020" v="770" actId="1076"/>
          <ac:graphicFrameMkLst>
            <pc:docMk/>
            <pc:sldMk cId="3277346074" sldId="456"/>
            <ac:graphicFrameMk id="18" creationId="{00000000-0000-0000-0000-000000000000}"/>
          </ac:graphicFrameMkLst>
        </pc:graphicFrameChg>
        <pc:graphicFrameChg chg="mod">
          <ac:chgData name="Xinan Chen" userId="aed4278f-f066-4586-81d3-daedb6f80e24" providerId="ADAL" clId="{D07BE57C-5889-A240-B701-8C20B7D73C52}" dt="2025-04-27T07:52:00.477" v="776" actId="1076"/>
          <ac:graphicFrameMkLst>
            <pc:docMk/>
            <pc:sldMk cId="3277346074" sldId="456"/>
            <ac:graphicFrameMk id="59398" creationId="{00000000-0000-0000-0000-000000000000}"/>
          </ac:graphicFrameMkLst>
        </pc:graphicFrameChg>
        <pc:picChg chg="mod">
          <ac:chgData name="Xinan Chen" userId="aed4278f-f066-4586-81d3-daedb6f80e24" providerId="ADAL" clId="{D07BE57C-5889-A240-B701-8C20B7D73C52}" dt="2025-04-27T07:52:54.662" v="786" actId="1076"/>
          <ac:picMkLst>
            <pc:docMk/>
            <pc:sldMk cId="3277346074" sldId="456"/>
            <ac:picMk id="59453" creationId="{00000000-0000-0000-0000-000000000000}"/>
          </ac:picMkLst>
        </pc:picChg>
      </pc:sldChg>
      <pc:sldChg chg="modSp add mod">
        <pc:chgData name="Xinan Chen" userId="aed4278f-f066-4586-81d3-daedb6f80e24" providerId="ADAL" clId="{D07BE57C-5889-A240-B701-8C20B7D73C52}" dt="2025-04-27T08:23:33.785" v="1074" actId="20577"/>
        <pc:sldMkLst>
          <pc:docMk/>
          <pc:sldMk cId="3804765874" sldId="457"/>
        </pc:sldMkLst>
        <pc:spChg chg="mod">
          <ac:chgData name="Xinan Chen" userId="aed4278f-f066-4586-81d3-daedb6f80e24" providerId="ADAL" clId="{D07BE57C-5889-A240-B701-8C20B7D73C52}" dt="2025-04-27T08:23:33.785" v="1074" actId="20577"/>
          <ac:spMkLst>
            <pc:docMk/>
            <pc:sldMk cId="3804765874" sldId="457"/>
            <ac:spMk id="5" creationId="{584BF40F-8B56-90E0-563D-5650F1B077BE}"/>
          </ac:spMkLst>
        </pc:spChg>
        <pc:spChg chg="mod">
          <ac:chgData name="Xinan Chen" userId="aed4278f-f066-4586-81d3-daedb6f80e24" providerId="ADAL" clId="{D07BE57C-5889-A240-B701-8C20B7D73C52}" dt="2025-04-27T08:10:52.055" v="905" actId="20577"/>
          <ac:spMkLst>
            <pc:docMk/>
            <pc:sldMk cId="3804765874" sldId="457"/>
            <ac:spMk id="6" creationId="{0519A57E-F252-1F49-CBBE-A896B3DD5EE0}"/>
          </ac:spMkLst>
        </pc:spChg>
      </pc:sldChg>
      <pc:sldChg chg="add">
        <pc:chgData name="Xinan Chen" userId="aed4278f-f066-4586-81d3-daedb6f80e24" providerId="ADAL" clId="{D07BE57C-5889-A240-B701-8C20B7D73C52}" dt="2025-04-27T08:14:20.322" v="1003"/>
        <pc:sldMkLst>
          <pc:docMk/>
          <pc:sldMk cId="2442765911" sldId="458"/>
        </pc:sldMkLst>
      </pc:sldChg>
      <pc:sldChg chg="modSp add mod">
        <pc:chgData name="Xinan Chen" userId="aed4278f-f066-4586-81d3-daedb6f80e24" providerId="ADAL" clId="{D07BE57C-5889-A240-B701-8C20B7D73C52}" dt="2025-04-27T08:27:18.728" v="1214" actId="20577"/>
        <pc:sldMkLst>
          <pc:docMk/>
          <pc:sldMk cId="781683341" sldId="459"/>
        </pc:sldMkLst>
        <pc:spChg chg="mod">
          <ac:chgData name="Xinan Chen" userId="aed4278f-f066-4586-81d3-daedb6f80e24" providerId="ADAL" clId="{D07BE57C-5889-A240-B701-8C20B7D73C52}" dt="2025-04-27T08:27:18.728" v="1214" actId="20577"/>
          <ac:spMkLst>
            <pc:docMk/>
            <pc:sldMk cId="781683341" sldId="459"/>
            <ac:spMk id="5" creationId="{BF8A00DE-79C6-F294-08BA-4C6FD595D0FC}"/>
          </ac:spMkLst>
        </pc:spChg>
        <pc:spChg chg="mod">
          <ac:chgData name="Xinan Chen" userId="aed4278f-f066-4586-81d3-daedb6f80e24" providerId="ADAL" clId="{D07BE57C-5889-A240-B701-8C20B7D73C52}" dt="2025-04-27T08:25:25.848" v="1113" actId="313"/>
          <ac:spMkLst>
            <pc:docMk/>
            <pc:sldMk cId="781683341" sldId="459"/>
            <ac:spMk id="6" creationId="{7706CA38-D863-339D-27B6-6C6E8010ED7F}"/>
          </ac:spMkLst>
        </pc:spChg>
      </pc:sldChg>
      <pc:sldChg chg="add">
        <pc:chgData name="Xinan Chen" userId="aed4278f-f066-4586-81d3-daedb6f80e24" providerId="ADAL" clId="{D07BE57C-5889-A240-B701-8C20B7D73C52}" dt="2025-04-27T08:25:27.766" v="1114"/>
        <pc:sldMkLst>
          <pc:docMk/>
          <pc:sldMk cId="1217778818" sldId="460"/>
        </pc:sldMkLst>
      </pc:sldChg>
      <pc:sldChg chg="modSp add mod">
        <pc:chgData name="Xinan Chen" userId="aed4278f-f066-4586-81d3-daedb6f80e24" providerId="ADAL" clId="{D07BE57C-5889-A240-B701-8C20B7D73C52}" dt="2025-04-27T08:26:02.114" v="1129" actId="20577"/>
        <pc:sldMkLst>
          <pc:docMk/>
          <pc:sldMk cId="1043468410" sldId="461"/>
        </pc:sldMkLst>
        <pc:spChg chg="mod">
          <ac:chgData name="Xinan Chen" userId="aed4278f-f066-4586-81d3-daedb6f80e24" providerId="ADAL" clId="{D07BE57C-5889-A240-B701-8C20B7D73C52}" dt="2025-04-27T08:26:02.114" v="1129" actId="20577"/>
          <ac:spMkLst>
            <pc:docMk/>
            <pc:sldMk cId="1043468410" sldId="461"/>
            <ac:spMk id="198658" creationId="{00000000-0000-0000-0000-000000000000}"/>
          </ac:spMkLst>
        </pc:spChg>
      </pc:sldChg>
      <pc:sldChg chg="add">
        <pc:chgData name="Xinan Chen" userId="aed4278f-f066-4586-81d3-daedb6f80e24" providerId="ADAL" clId="{D07BE57C-5889-A240-B701-8C20B7D73C52}" dt="2025-04-27T10:06:28.913" v="1519"/>
        <pc:sldMkLst>
          <pc:docMk/>
          <pc:sldMk cId="1902306104" sldId="468"/>
        </pc:sldMkLst>
      </pc:sldChg>
      <pc:sldChg chg="modSp add modAnim">
        <pc:chgData name="Xinan Chen" userId="aed4278f-f066-4586-81d3-daedb6f80e24" providerId="ADAL" clId="{D07BE57C-5889-A240-B701-8C20B7D73C52}" dt="2025-04-27T10:51:29.590" v="1797" actId="20577"/>
        <pc:sldMkLst>
          <pc:docMk/>
          <pc:sldMk cId="697823089" sldId="469"/>
        </pc:sldMkLst>
        <pc:spChg chg="mod">
          <ac:chgData name="Xinan Chen" userId="aed4278f-f066-4586-81d3-daedb6f80e24" providerId="ADAL" clId="{D07BE57C-5889-A240-B701-8C20B7D73C52}" dt="2025-04-27T10:51:29.590" v="1797" actId="20577"/>
          <ac:spMkLst>
            <pc:docMk/>
            <pc:sldMk cId="697823089" sldId="469"/>
            <ac:spMk id="7171" creationId="{00000000-0000-0000-0000-000000000000}"/>
          </ac:spMkLst>
        </pc:spChg>
      </pc:sldChg>
      <pc:sldChg chg="modSp add mod modAnim">
        <pc:chgData name="Xinan Chen" userId="aed4278f-f066-4586-81d3-daedb6f80e24" providerId="ADAL" clId="{D07BE57C-5889-A240-B701-8C20B7D73C52}" dt="2025-04-27T10:36:27.815" v="1660" actId="1076"/>
        <pc:sldMkLst>
          <pc:docMk/>
          <pc:sldMk cId="834550676" sldId="549"/>
        </pc:sldMkLst>
        <pc:spChg chg="mod">
          <ac:chgData name="Xinan Chen" userId="aed4278f-f066-4586-81d3-daedb6f80e24" providerId="ADAL" clId="{D07BE57C-5889-A240-B701-8C20B7D73C52}" dt="2025-04-27T10:36:27.815" v="1660" actId="1076"/>
          <ac:spMkLst>
            <pc:docMk/>
            <pc:sldMk cId="834550676" sldId="549"/>
            <ac:spMk id="3" creationId="{00000000-0000-0000-0000-000000000000}"/>
          </ac:spMkLst>
        </pc:spChg>
      </pc:sldChg>
      <pc:sldChg chg="add">
        <pc:chgData name="Xinan Chen" userId="aed4278f-f066-4586-81d3-daedb6f80e24" providerId="ADAL" clId="{D07BE57C-5889-A240-B701-8C20B7D73C52}" dt="2025-04-27T10:36:11.621" v="1656"/>
        <pc:sldMkLst>
          <pc:docMk/>
          <pc:sldMk cId="918634569" sldId="613"/>
        </pc:sldMkLst>
      </pc:sldChg>
      <pc:sldChg chg="add">
        <pc:chgData name="Xinan Chen" userId="aed4278f-f066-4586-81d3-daedb6f80e24" providerId="ADAL" clId="{D07BE57C-5889-A240-B701-8C20B7D73C52}" dt="2025-04-27T08:27:33.749" v="1215"/>
        <pc:sldMkLst>
          <pc:docMk/>
          <pc:sldMk cId="2922145692" sldId="784"/>
        </pc:sldMkLst>
      </pc:sldChg>
      <pc:sldChg chg="modSp add mod ord">
        <pc:chgData name="Xinan Chen" userId="aed4278f-f066-4586-81d3-daedb6f80e24" providerId="ADAL" clId="{D07BE57C-5889-A240-B701-8C20B7D73C52}" dt="2025-04-27T12:16:57.645" v="1839" actId="20577"/>
        <pc:sldMkLst>
          <pc:docMk/>
          <pc:sldMk cId="2297800731" sldId="785"/>
        </pc:sldMkLst>
        <pc:spChg chg="mod">
          <ac:chgData name="Xinan Chen" userId="aed4278f-f066-4586-81d3-daedb6f80e24" providerId="ADAL" clId="{D07BE57C-5889-A240-B701-8C20B7D73C52}" dt="2025-04-27T12:16:57.645" v="1839" actId="20577"/>
          <ac:spMkLst>
            <pc:docMk/>
            <pc:sldMk cId="2297800731" sldId="785"/>
            <ac:spMk id="5" creationId="{49180FFC-BA01-9748-8864-66699A4CB0E0}"/>
          </ac:spMkLst>
        </pc:spChg>
        <pc:spChg chg="mod">
          <ac:chgData name="Xinan Chen" userId="aed4278f-f066-4586-81d3-daedb6f80e24" providerId="ADAL" clId="{D07BE57C-5889-A240-B701-8C20B7D73C52}" dt="2025-04-27T08:28:32.291" v="1236" actId="20577"/>
          <ac:spMkLst>
            <pc:docMk/>
            <pc:sldMk cId="2297800731" sldId="785"/>
            <ac:spMk id="6" creationId="{6C3B4F85-DF93-76AC-04F0-F7FB77716B96}"/>
          </ac:spMkLst>
        </pc:spChg>
      </pc:sldChg>
      <pc:sldChg chg="modSp add mod">
        <pc:chgData name="Xinan Chen" userId="aed4278f-f066-4586-81d3-daedb6f80e24" providerId="ADAL" clId="{D07BE57C-5889-A240-B701-8C20B7D73C52}" dt="2025-04-27T10:03:25.554" v="1508" actId="20577"/>
        <pc:sldMkLst>
          <pc:docMk/>
          <pc:sldMk cId="3339447312" sldId="786"/>
        </pc:sldMkLst>
        <pc:spChg chg="mod">
          <ac:chgData name="Xinan Chen" userId="aed4278f-f066-4586-81d3-daedb6f80e24" providerId="ADAL" clId="{D07BE57C-5889-A240-B701-8C20B7D73C52}" dt="2025-04-27T10:03:25.554" v="1508" actId="20577"/>
          <ac:spMkLst>
            <pc:docMk/>
            <pc:sldMk cId="3339447312" sldId="786"/>
            <ac:spMk id="5" creationId="{2E6947A0-5B6B-15D7-861D-BF129BB27D3D}"/>
          </ac:spMkLst>
        </pc:spChg>
        <pc:spChg chg="mod">
          <ac:chgData name="Xinan Chen" userId="aed4278f-f066-4586-81d3-daedb6f80e24" providerId="ADAL" clId="{D07BE57C-5889-A240-B701-8C20B7D73C52}" dt="2025-04-27T09:20:36.915" v="1337" actId="20577"/>
          <ac:spMkLst>
            <pc:docMk/>
            <pc:sldMk cId="3339447312" sldId="786"/>
            <ac:spMk id="6" creationId="{DF8F6B0E-6B02-3B3A-91E1-DC4E4F07AE50}"/>
          </ac:spMkLst>
        </pc:spChg>
      </pc:sldChg>
      <pc:sldChg chg="modSp add mod">
        <pc:chgData name="Xinan Chen" userId="aed4278f-f066-4586-81d3-daedb6f80e24" providerId="ADAL" clId="{D07BE57C-5889-A240-B701-8C20B7D73C52}" dt="2025-04-27T10:35:15.498" v="1653" actId="20577"/>
        <pc:sldMkLst>
          <pc:docMk/>
          <pc:sldMk cId="771313951" sldId="787"/>
        </pc:sldMkLst>
        <pc:spChg chg="mod">
          <ac:chgData name="Xinan Chen" userId="aed4278f-f066-4586-81d3-daedb6f80e24" providerId="ADAL" clId="{D07BE57C-5889-A240-B701-8C20B7D73C52}" dt="2025-04-27T10:35:15.498" v="1653" actId="20577"/>
          <ac:spMkLst>
            <pc:docMk/>
            <pc:sldMk cId="771313951" sldId="787"/>
            <ac:spMk id="5" creationId="{76748A22-7B3F-A1A6-5A85-02485B066133}"/>
          </ac:spMkLst>
        </pc:spChg>
        <pc:spChg chg="mod">
          <ac:chgData name="Xinan Chen" userId="aed4278f-f066-4586-81d3-daedb6f80e24" providerId="ADAL" clId="{D07BE57C-5889-A240-B701-8C20B7D73C52}" dt="2025-04-27T10:05:47.677" v="1515" actId="20577"/>
          <ac:spMkLst>
            <pc:docMk/>
            <pc:sldMk cId="771313951" sldId="787"/>
            <ac:spMk id="6" creationId="{EC1F6094-F72E-A2CF-5C58-49C68F112051}"/>
          </ac:spMkLst>
        </pc:spChg>
      </pc:sldChg>
      <pc:sldChg chg="add">
        <pc:chgData name="Xinan Chen" userId="aed4278f-f066-4586-81d3-daedb6f80e24" providerId="ADAL" clId="{D07BE57C-5889-A240-B701-8C20B7D73C52}" dt="2025-04-27T08:30:29.381" v="1262"/>
        <pc:sldMkLst>
          <pc:docMk/>
          <pc:sldMk cId="3655592156" sldId="788"/>
        </pc:sldMkLst>
      </pc:sldChg>
      <pc:sldChg chg="add">
        <pc:chgData name="Xinan Chen" userId="aed4278f-f066-4586-81d3-daedb6f80e24" providerId="ADAL" clId="{D07BE57C-5889-A240-B701-8C20B7D73C52}" dt="2025-04-27T09:19:06.537" v="1270"/>
        <pc:sldMkLst>
          <pc:docMk/>
          <pc:sldMk cId="3843302494" sldId="789"/>
        </pc:sldMkLst>
      </pc:sldChg>
      <pc:sldChg chg="add">
        <pc:chgData name="Xinan Chen" userId="aed4278f-f066-4586-81d3-daedb6f80e24" providerId="ADAL" clId="{D07BE57C-5889-A240-B701-8C20B7D73C52}" dt="2025-04-27T09:35:58.646" v="1380"/>
        <pc:sldMkLst>
          <pc:docMk/>
          <pc:sldMk cId="592571270" sldId="790"/>
        </pc:sldMkLst>
      </pc:sldChg>
      <pc:sldChg chg="add">
        <pc:chgData name="Xinan Chen" userId="aed4278f-f066-4586-81d3-daedb6f80e24" providerId="ADAL" clId="{D07BE57C-5889-A240-B701-8C20B7D73C52}" dt="2025-04-27T09:36:09.303" v="1381"/>
        <pc:sldMkLst>
          <pc:docMk/>
          <pc:sldMk cId="2137138270" sldId="791"/>
        </pc:sldMkLst>
      </pc:sldChg>
      <pc:sldChg chg="add">
        <pc:chgData name="Xinan Chen" userId="aed4278f-f066-4586-81d3-daedb6f80e24" providerId="ADAL" clId="{D07BE57C-5889-A240-B701-8C20B7D73C52}" dt="2025-04-27T10:02:14.972" v="1442"/>
        <pc:sldMkLst>
          <pc:docMk/>
          <pc:sldMk cId="845885894" sldId="792"/>
        </pc:sldMkLst>
      </pc:sldChg>
      <pc:sldChg chg="add modAnim">
        <pc:chgData name="Xinan Chen" userId="aed4278f-f066-4586-81d3-daedb6f80e24" providerId="ADAL" clId="{D07BE57C-5889-A240-B701-8C20B7D73C52}" dt="2025-04-27T10:02:51.843" v="1444"/>
        <pc:sldMkLst>
          <pc:docMk/>
          <pc:sldMk cId="2631159643" sldId="793"/>
        </pc:sldMkLst>
      </pc:sldChg>
      <pc:sldChg chg="add">
        <pc:chgData name="Xinan Chen" userId="aed4278f-f066-4586-81d3-daedb6f80e24" providerId="ADAL" clId="{D07BE57C-5889-A240-B701-8C20B7D73C52}" dt="2025-04-27T10:05:14.442" v="1509"/>
        <pc:sldMkLst>
          <pc:docMk/>
          <pc:sldMk cId="3417784027" sldId="794"/>
        </pc:sldMkLst>
      </pc:sldChg>
      <pc:sldChg chg="add">
        <pc:chgData name="Xinan Chen" userId="aed4278f-f066-4586-81d3-daedb6f80e24" providerId="ADAL" clId="{D07BE57C-5889-A240-B701-8C20B7D73C52}" dt="2025-04-27T10:35:49.178" v="1654"/>
        <pc:sldMkLst>
          <pc:docMk/>
          <pc:sldMk cId="3239288965" sldId="810"/>
        </pc:sldMkLst>
      </pc:sldChg>
      <pc:sldChg chg="addSp delSp modSp add del mod">
        <pc:chgData name="Xinan Chen" userId="aed4278f-f066-4586-81d3-daedb6f80e24" providerId="ADAL" clId="{D07BE57C-5889-A240-B701-8C20B7D73C52}" dt="2025-04-27T13:50:49.113" v="1959" actId="2696"/>
        <pc:sldMkLst>
          <pc:docMk/>
          <pc:sldMk cId="2841236891" sldId="811"/>
        </pc:sldMkLst>
        <pc:spChg chg="add del mod">
          <ac:chgData name="Xinan Chen" userId="aed4278f-f066-4586-81d3-daedb6f80e24" providerId="ADAL" clId="{D07BE57C-5889-A240-B701-8C20B7D73C52}" dt="2025-04-27T13:50:45.963" v="1958" actId="478"/>
          <ac:spMkLst>
            <pc:docMk/>
            <pc:sldMk cId="2841236891" sldId="811"/>
            <ac:spMk id="2" creationId="{4F59FFD7-EEFA-DCF5-981C-EAE85651ECEF}"/>
          </ac:spMkLst>
        </pc:spChg>
        <pc:spChg chg="mod">
          <ac:chgData name="Xinan Chen" userId="aed4278f-f066-4586-81d3-daedb6f80e24" providerId="ADAL" clId="{D07BE57C-5889-A240-B701-8C20B7D73C52}" dt="2025-04-27T13:44:24.514" v="1871" actId="20577"/>
          <ac:spMkLst>
            <pc:docMk/>
            <pc:sldMk cId="2841236891" sldId="811"/>
            <ac:spMk id="6" creationId="{3372C5BC-5454-84BC-1A68-8959606C2A7F}"/>
          </ac:spMkLst>
        </pc:spChg>
        <pc:picChg chg="del mod">
          <ac:chgData name="Xinan Chen" userId="aed4278f-f066-4586-81d3-daedb6f80e24" providerId="ADAL" clId="{D07BE57C-5889-A240-B701-8C20B7D73C52}" dt="2025-04-27T13:44:08.917" v="1868" actId="478"/>
          <ac:picMkLst>
            <pc:docMk/>
            <pc:sldMk cId="2841236891" sldId="811"/>
            <ac:picMk id="3" creationId="{20A99A89-6CEB-9886-5B45-7C40E5C0A164}"/>
          </ac:picMkLst>
        </pc:picChg>
      </pc:sldChg>
    </pc:docChg>
  </pc:docChgLst>
  <pc:docChgLst>
    <pc:chgData name="Ruibin BAI" userId="1a9537ce-a274-439b-bc52-99c0137411da" providerId="ADAL" clId="{D2EA2016-C1A0-0F4E-BD2F-DECDA85A475D}"/>
    <pc:docChg chg="undo custSel addSld modSld">
      <pc:chgData name="Ruibin BAI" userId="1a9537ce-a274-439b-bc52-99c0137411da" providerId="ADAL" clId="{D2EA2016-C1A0-0F4E-BD2F-DECDA85A475D}" dt="2024-02-19T03:06:53.776" v="408" actId="20577"/>
      <pc:docMkLst>
        <pc:docMk/>
      </pc:docMkLst>
      <pc:sldChg chg="modSp mod">
        <pc:chgData name="Ruibin BAI" userId="1a9537ce-a274-439b-bc52-99c0137411da" providerId="ADAL" clId="{D2EA2016-C1A0-0F4E-BD2F-DECDA85A475D}" dt="2024-02-19T01:10:02.651" v="13" actId="404"/>
        <pc:sldMkLst>
          <pc:docMk/>
          <pc:sldMk cId="0" sldId="324"/>
        </pc:sldMkLst>
      </pc:sldChg>
      <pc:sldChg chg="addSp delSp modSp mod">
        <pc:chgData name="Ruibin BAI" userId="1a9537ce-a274-439b-bc52-99c0137411da" providerId="ADAL" clId="{D2EA2016-C1A0-0F4E-BD2F-DECDA85A475D}" dt="2024-02-19T03:06:53.776" v="408" actId="20577"/>
        <pc:sldMkLst>
          <pc:docMk/>
          <pc:sldMk cId="911446363" sldId="365"/>
        </pc:sldMkLst>
      </pc:sldChg>
      <pc:sldChg chg="addSp delSp modSp mod">
        <pc:chgData name="Ruibin BAI" userId="1a9537ce-a274-439b-bc52-99c0137411da" providerId="ADAL" clId="{D2EA2016-C1A0-0F4E-BD2F-DECDA85A475D}" dt="2024-02-19T02:32:09.571" v="238" actId="14100"/>
        <pc:sldMkLst>
          <pc:docMk/>
          <pc:sldMk cId="2180754318" sldId="375"/>
        </pc:sldMkLst>
      </pc:sldChg>
      <pc:sldChg chg="addSp delSp modSp mod">
        <pc:chgData name="Ruibin BAI" userId="1a9537ce-a274-439b-bc52-99c0137411da" providerId="ADAL" clId="{D2EA2016-C1A0-0F4E-BD2F-DECDA85A475D}" dt="2024-02-19T01:57:29.226" v="216" actId="1076"/>
        <pc:sldMkLst>
          <pc:docMk/>
          <pc:sldMk cId="505336921" sldId="380"/>
        </pc:sldMkLst>
      </pc:sldChg>
      <pc:sldChg chg="addSp delSp modSp mod delAnim">
        <pc:chgData name="Ruibin BAI" userId="1a9537ce-a274-439b-bc52-99c0137411da" providerId="ADAL" clId="{D2EA2016-C1A0-0F4E-BD2F-DECDA85A475D}" dt="2024-02-19T02:35:13.632" v="340" actId="1076"/>
        <pc:sldMkLst>
          <pc:docMk/>
          <pc:sldMk cId="3761889653" sldId="381"/>
        </pc:sldMkLst>
      </pc:sldChg>
      <pc:sldChg chg="addSp delSp modSp new mod">
        <pc:chgData name="Ruibin BAI" userId="1a9537ce-a274-439b-bc52-99c0137411da" providerId="ADAL" clId="{D2EA2016-C1A0-0F4E-BD2F-DECDA85A475D}" dt="2024-02-19T02:38:20.648" v="387" actId="1076"/>
        <pc:sldMkLst>
          <pc:docMk/>
          <pc:sldMk cId="3274114732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0AD0CD0-4F12-4F8D-9CE1-8E0B50CA6B9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66133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noProof="0"/>
              <a:t>Click to edit Master text styles</a:t>
            </a:r>
          </a:p>
          <a:p>
            <a:pPr lvl="1"/>
            <a:r>
              <a:rPr lang="en-GB" altLang="zh-CN" noProof="0"/>
              <a:t>Second level</a:t>
            </a:r>
          </a:p>
          <a:p>
            <a:pPr lvl="2"/>
            <a:r>
              <a:rPr lang="en-GB" altLang="zh-CN" noProof="0"/>
              <a:t>Third level</a:t>
            </a:r>
          </a:p>
          <a:p>
            <a:pPr lvl="3"/>
            <a:r>
              <a:rPr lang="en-GB" altLang="zh-CN" noProof="0"/>
              <a:t>Fourth level</a:t>
            </a:r>
          </a:p>
          <a:p>
            <a:pPr lvl="4"/>
            <a:r>
              <a:rPr lang="en-GB" altLang="zh-CN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5AA0617-7C02-4093-954E-F1EB4549C4A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8308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So what is heuristic? A heuristic is a rule of thumb. Every of us uses heuristics every day except we don’t call it explicitly. </a:t>
            </a:r>
          </a:p>
          <a:p>
            <a:endParaRPr lang="en-CN" dirty="0"/>
          </a:p>
          <a:p>
            <a:r>
              <a:rPr lang="en-CN" dirty="0"/>
              <a:t> It is a search method that seeks good quality or near-optimal soutions at a resonable cost with out being able to guarantee optimality.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3880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4659" indent="-28640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5629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3880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62132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20384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8635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36887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95138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420A9E-F3F9-DF40-9A75-D3DA0EE77CB3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16025" y="692150"/>
            <a:ext cx="4554538" cy="3416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486" y="4343400"/>
            <a:ext cx="5123171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0770" tIns="45385" rIns="90770" bIns="4538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9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B7BD-C212-0AC3-81FE-BDC56A341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16A0D-33E3-9051-545C-EC8135A41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C4C03-DB88-E0A4-A1FD-1D29F0286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62CEA-C5EC-BF47-D9FC-51F604599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41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41854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4434-5CE0-FB07-C3EC-C5E3BB43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346AC-D5F2-1BC0-D482-812EFAB35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3D801-EBC8-3091-A3EF-5832B45FC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F7D0-EA89-5F78-549A-07D6C1B39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45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3913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8F23-E2F5-DCB4-1CE9-1F7D4E98F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9BC94-21F2-745F-3E01-31628E825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91F62-650B-5F90-EB28-B13BDDD7D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E75EE-1B19-C84C-41AC-4DA47EBC9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53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3080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4841-3E29-A823-4488-DCF3AA91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0B30E-1BEE-50B0-2A60-849F628DF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E1C16-3C04-E04D-F00B-4F280A742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F2904-A81E-8664-EB98-835E7C271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59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32298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ACB4C1-69B8-4673-A649-A1DB01ABB5CF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60</a:t>
            </a:fld>
            <a:endParaRPr lang="en-GB" altLang="en-US" sz="11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So, people are looking for the best trade-off among different objectives. 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Best </a:t>
            </a:r>
            <a:r>
              <a:rPr lang="en-GB" altLang="en-US" dirty="0" err="1"/>
              <a:t>tradeoff</a:t>
            </a:r>
            <a:r>
              <a:rPr lang="en-GB" altLang="en-US" dirty="0"/>
              <a:t> solutions can be defined by Pareto optimality. 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3006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528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83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185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pairwise</a:t>
            </a:r>
            <a:r>
              <a:rPr lang="en-US" dirty="0"/>
              <a:t> exchange or '2-opt' technique involves iteratively removing two edges and replacing these with two different edges that reconnect the fragments created by edge removal into a new and shorter tour. This is a special case of the </a:t>
            </a:r>
            <a:r>
              <a:rPr lang="en-US" i="1" dirty="0"/>
              <a:t>k</a:t>
            </a:r>
            <a:r>
              <a:rPr lang="en-US" dirty="0"/>
              <a:t>-opt method. Note that the label 'Lin–Kernighan' is an often heard misnomer for 2-opt. Lin–Kernighan is actually a more general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A05264-53C1-4A69-9B9F-2CB246FAE50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03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15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3595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16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8043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135-F0F6-853C-F98E-58398519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BD0C5-7F87-C3B5-BDBF-3305B36B0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93DAD-4409-CC9F-267A-EAAC846A3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5DA91-D1AB-2EE8-F07B-E3D78C29C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23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580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5D72-61C3-D1C7-5DAA-6C9DD221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DDF9B-C3BA-4FD2-CE53-7BFCD23F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2A149-4ACB-4CD1-DAD6-1FEE50C6C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39410-9818-21C1-1DD2-8F57FC38B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AA0617-7C02-4093-954E-F1EB4549C4AA}" type="slidenum">
              <a:rPr lang="en-GB" altLang="zh-CN" smtClean="0"/>
              <a:pPr>
                <a:defRPr/>
              </a:pPr>
              <a:t>34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5941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4659" indent="-28640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5629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3880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62132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20384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8635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36887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95138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DD16ED-3744-DD4E-B8D2-4C87DD796568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16025" y="692150"/>
            <a:ext cx="4554538" cy="3416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486" y="4343400"/>
            <a:ext cx="5123171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0770" tIns="45385" rIns="90770" bIns="4538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8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4659" indent="-28640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5629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3880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62132" indent="-229126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20384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8635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36887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95138" indent="-22912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420A9E-F3F9-DF40-9A75-D3DA0EE77CB3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16025" y="692150"/>
            <a:ext cx="4554538" cy="3416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486" y="4343400"/>
            <a:ext cx="5123171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0770" tIns="45385" rIns="90770" bIns="45385" numCol="1" anchor="t" anchorCtr="0" compatLnSpc="1">
            <a:prstTxWarp prst="textNoShape">
              <a:avLst/>
            </a:prstTxWarp>
          </a:bodyPr>
          <a:lstStyle/>
          <a:p>
            <a:pPr defTabSz="458186">
              <a:defRPr/>
            </a:pPr>
            <a:r>
              <a:rPr lang="en-US" dirty="0"/>
              <a:t>For any linear programming problem with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/>
              <a:t> decision variables, two CPF solutions are adjacent to each other if they share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– 1</a:t>
            </a:r>
            <a:r>
              <a:rPr lang="en-US" dirty="0"/>
              <a:t> constraint boundaries. The two adjacent CPF solutions are connected by a line segment referred to as an </a:t>
            </a:r>
            <a:r>
              <a:rPr lang="en-US" b="1" dirty="0"/>
              <a:t>edge</a:t>
            </a:r>
            <a:r>
              <a:rPr lang="en-US" dirty="0"/>
              <a:t> of the feasible region.</a:t>
            </a:r>
            <a:endParaRPr lang="en-US" sz="1100" dirty="0"/>
          </a:p>
          <a:p>
            <a:pPr eaLnBrk="1" hangingPunct="1"/>
            <a:endParaRPr lang="en-US" dirty="0"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34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  <a:lvl2pPr>
              <a:defRPr>
                <a:latin typeface="Verdana" pitchFamily="34" charset="0"/>
              </a:defRPr>
            </a:lvl2pPr>
            <a:lvl3pPr>
              <a:defRPr>
                <a:latin typeface="Verdana" pitchFamily="34" charset="0"/>
              </a:defRPr>
            </a:lvl3pPr>
            <a:lvl4pPr>
              <a:defRPr>
                <a:latin typeface="Verdana" pitchFamily="34" charset="0"/>
              </a:defRPr>
            </a:lvl4pPr>
            <a:lvl5pPr>
              <a:defRPr>
                <a:latin typeface="Verdana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51C5-6A51-417D-95E0-B5BEB324FC04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en-US"/>
              <a:t>AE2AIM-Artificial Intelligence Methods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F81FA7-A44C-4A9D-A017-88AD5D1E4A11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5957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268760"/>
            <a:ext cx="4183385" cy="4814540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68760"/>
            <a:ext cx="4125913" cy="4824536"/>
          </a:xfr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23976" y="6337300"/>
            <a:ext cx="5040312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661D5-87BF-45CA-972D-85C1C12738FE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72007"/>
            <a:ext cx="8712968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Verdana"/>
                <a:cs typeface="Verdana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80999" y="0"/>
            <a:ext cx="8340693" cy="1145929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63" y="0"/>
            <a:ext cx="8242618" cy="646393"/>
          </a:xfrm>
        </p:spPr>
        <p:txBody>
          <a:bodyPr tIns="0" anchor="ctr" anchorCtr="0"/>
          <a:lstStyle>
            <a:lvl1pPr>
              <a:defRPr sz="40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AE2AIM: Artificial Intelligence Methods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671585"/>
            <a:ext cx="8242119" cy="451097"/>
          </a:xfr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47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295400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5334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" y="685800"/>
            <a:ext cx="8991600" cy="56388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6514701"/>
            <a:ext cx="419100" cy="24866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/>
              <a:t> </a:t>
            </a:r>
            <a:fld id="{9C8E570F-F7E0-4244-A98C-C9B57BF6FB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8229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78275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AE2AIM-Artificial Intelligence Methods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50074-0E34-42C4-8775-8122C7CA4EFA}" type="slidenum">
              <a:rPr lang="en-GB"/>
              <a:pPr>
                <a:defRPr/>
              </a:pPr>
              <a:t>‹#›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8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7313" y="6337300"/>
            <a:ext cx="50403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3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ea typeface="宋体" pitchFamily="2" charset="-122"/>
              </a:defRPr>
            </a:lvl1pPr>
          </a:lstStyle>
          <a:p>
            <a:pPr>
              <a:defRPr/>
            </a:pPr>
            <a:fld id="{D82C9BD8-B864-4C84-9CA8-E107DA123E91}" type="slidenum">
              <a:rPr lang="en-GB" altLang="zh-CN" smtClean="0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205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6752"/>
            <a:ext cx="822960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/>
              <a:t>Click to edit Master text styles</a:t>
            </a:r>
          </a:p>
          <a:p>
            <a:pPr lvl="1"/>
            <a:r>
              <a:rPr lang="en-GB" altLang="zh-CN" dirty="0"/>
              <a:t>Second level</a:t>
            </a:r>
          </a:p>
          <a:p>
            <a:pPr lvl="2"/>
            <a:r>
              <a:rPr lang="en-GB" altLang="zh-CN" dirty="0"/>
              <a:t>Third level</a:t>
            </a:r>
          </a:p>
          <a:p>
            <a:pPr lvl="3"/>
            <a:r>
              <a:rPr lang="en-GB" altLang="zh-CN" dirty="0"/>
              <a:t>Fourth level</a:t>
            </a:r>
          </a:p>
          <a:p>
            <a:pPr lvl="4"/>
            <a:r>
              <a:rPr lang="en-GB" altLang="zh-CN" dirty="0"/>
              <a:t>Fifth level</a:t>
            </a:r>
          </a:p>
        </p:txBody>
      </p:sp>
      <p:pic>
        <p:nvPicPr>
          <p:cNvPr id="1027" name="Picture 3" descr="E:\UNNC-Logo\UoN-UK-C-M_BlueCMYK1.JPG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16425"/>
            <a:ext cx="1440160" cy="641575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15115"/>
            <a:ext cx="8496944" cy="89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/>
          <a:ea typeface="+mj-ea"/>
          <a:cs typeface="Verdan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0000"/>
          </a:solidFill>
          <a:latin typeface="Verdana"/>
          <a:cs typeface="Verdan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000000"/>
          </a:solidFill>
          <a:latin typeface="Verdana"/>
          <a:cs typeface="Verdan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rgbClr val="000000"/>
          </a:solidFill>
          <a:latin typeface="Verdana"/>
          <a:cs typeface="Verdan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Verdana"/>
          <a:cs typeface="Verdan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inan.chen@nottingham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9.bin"/><Relationship Id="rId3" Type="http://schemas.openxmlformats.org/officeDocument/2006/relationships/image" Target="../media/image33.png"/><Relationship Id="rId7" Type="http://schemas.openxmlformats.org/officeDocument/2006/relationships/image" Target="../media/image35.wmf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0.wmf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6.wmf"/><Relationship Id="rId14" Type="http://schemas.openxmlformats.org/officeDocument/2006/relationships/image" Target="../media/image39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wmf"/><Relationship Id="rId20" Type="http://schemas.openxmlformats.org/officeDocument/2006/relationships/image" Target="../media/image4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8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GB" altLang="zh-CN" dirty="0">
                <a:ea typeface="宋体" charset="-122"/>
              </a:rPr>
              <a:t>AE2AIM: Artificial Intelligence Methods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700213"/>
            <a:ext cx="7920038" cy="115272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400" b="1" dirty="0"/>
              <a:t>Artificial Intelligence Methods (AE2AIM)</a:t>
            </a:r>
          </a:p>
          <a:p>
            <a:pPr algn="ctr" eaLnBrk="1" hangingPunct="1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323296"/>
                </a:solidFill>
              </a:rPr>
              <a:t>Lec</a:t>
            </a:r>
            <a:r>
              <a:rPr lang="en-US" altLang="zh-CN" sz="2800" dirty="0">
                <a:solidFill>
                  <a:srgbClr val="323296"/>
                </a:solidFill>
              </a:rPr>
              <a:t>. 11- Revision</a:t>
            </a:r>
            <a:endParaRPr lang="zh-CN" altLang="zh-CN" sz="2800" dirty="0">
              <a:solidFill>
                <a:srgbClr val="323296"/>
              </a:solidFill>
            </a:endParaRPr>
          </a:p>
          <a:p>
            <a:pPr algn="ctr" eaLnBrk="1" hangingPunct="1">
              <a:buFontTx/>
              <a:buNone/>
            </a:pPr>
            <a:endParaRPr lang="en-GB" altLang="zh-CN" sz="28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3608" y="3284984"/>
            <a:ext cx="727280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Dr. Xinan Chen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(Room </a:t>
            </a:r>
            <a:r>
              <a:rPr lang="en-GB" altLang="zh-CN" sz="2000" kern="0" dirty="0">
                <a:solidFill>
                  <a:srgbClr val="000000"/>
                </a:solidFill>
                <a:latin typeface="Verdana" pitchFamily="34" charset="0"/>
                <a:ea typeface="宋体" charset="-122"/>
              </a:rPr>
              <a:t>PMB442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School of Computer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The University of Nottingham Ningbo, China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Email: </a:t>
            </a:r>
            <a:r>
              <a:rPr kumimoji="0" lang="en-GB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  <a:hlinkClick r:id="rId2"/>
              </a:rPr>
              <a:t>xinan.chen@nottingham.edu.cn</a:t>
            </a:r>
            <a:r>
              <a:rPr kumimoji="0" lang="en-GB" altLang="zh-CN" sz="2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t> </a:t>
            </a:r>
            <a:endParaRPr kumimoji="0" lang="en-GB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altLang="zh-CN" sz="2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E86AF-A017-5B4F-AD18-C6237BA4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</a:t>
            </a:fld>
            <a:endParaRPr lang="en-GB" altLang="zh-CN" dirty="0"/>
          </a:p>
        </p:txBody>
      </p:sp>
    </p:spTree>
  </p:cSld>
  <p:clrMapOvr>
    <a:masterClrMapping/>
  </p:clrMapOvr>
  <p:transition advTm="49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Search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4751759" cy="5112568"/>
          </a:xfrm>
        </p:spPr>
        <p:txBody>
          <a:bodyPr/>
          <a:lstStyle/>
          <a:p>
            <a:r>
              <a:rPr lang="en-GB" sz="2000" dirty="0">
                <a:solidFill>
                  <a:srgbClr val="0000FF"/>
                </a:solidFill>
              </a:rPr>
              <a:t>Local search</a:t>
            </a:r>
            <a:r>
              <a:rPr lang="en-GB" sz="2000" dirty="0"/>
              <a:t> is an iterative procedure to continuously improve the current solution by evaluating only solutions that are close (similar) to the current solutions. </a:t>
            </a:r>
          </a:p>
          <a:p>
            <a:r>
              <a:rPr lang="en-GB" sz="2000" dirty="0"/>
              <a:t>One or more </a:t>
            </a:r>
            <a:r>
              <a:rPr lang="en-GB" sz="2000" dirty="0">
                <a:solidFill>
                  <a:srgbClr val="0000FF"/>
                </a:solidFill>
              </a:rPr>
              <a:t>neighbourhoods</a:t>
            </a:r>
            <a:r>
              <a:rPr lang="en-GB" sz="2000" dirty="0"/>
              <a:t> are defined, each of which is a subset of the entire solution space. </a:t>
            </a:r>
          </a:p>
          <a:p>
            <a:r>
              <a:rPr lang="en-GB" sz="2000" dirty="0"/>
              <a:t>Common strategies </a:t>
            </a:r>
          </a:p>
          <a:p>
            <a:pPr lvl="1"/>
            <a:r>
              <a:rPr lang="en-GB" sz="2000" dirty="0"/>
              <a:t>First descent/ascent</a:t>
            </a:r>
          </a:p>
          <a:p>
            <a:pPr lvl="1"/>
            <a:r>
              <a:rPr lang="en-GB" sz="2000" dirty="0"/>
              <a:t>Best descent/ascent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04048" y="1484784"/>
            <a:ext cx="4032448" cy="4032448"/>
            <a:chOff x="4860032" y="2492896"/>
            <a:chExt cx="4032448" cy="4032448"/>
          </a:xfrm>
        </p:grpSpPr>
        <p:sp>
          <p:nvSpPr>
            <p:cNvPr id="4" name="Oval 3"/>
            <p:cNvSpPr/>
            <p:nvPr/>
          </p:nvSpPr>
          <p:spPr>
            <a:xfrm>
              <a:off x="4860032" y="2492896"/>
              <a:ext cx="4032448" cy="4032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pic>
          <p:nvPicPr>
            <p:cNvPr id="12" name="Picture 11" descr="vns-fi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1" y="3717032"/>
              <a:ext cx="3400501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12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21989-8239-6B88-3EE6-A0C947422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51BEDD-121D-430C-8422-231F0DF7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 Simulated Annealing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307772-CBBA-D39C-02B3-2A683B18FFCB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Basic concept</a:t>
            </a:r>
          </a:p>
          <a:p>
            <a:pPr lvl="1"/>
            <a:r>
              <a:rPr lang="en-US" kern="0" dirty="0">
                <a:solidFill>
                  <a:schemeClr val="tx1"/>
                </a:solidFill>
              </a:rPr>
              <a:t>Real annealing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Temperature based</a:t>
            </a:r>
          </a:p>
          <a:p>
            <a:r>
              <a:rPr lang="en-GB" dirty="0">
                <a:solidFill>
                  <a:schemeClr val="tx1"/>
                </a:solidFill>
              </a:rPr>
              <a:t>Whether to accept the solution</a:t>
            </a:r>
          </a:p>
          <a:p>
            <a:pPr lvl="1"/>
            <a:r>
              <a:rPr lang="en-GB" altLang="zh-CN" sz="2400" b="0" i="1" dirty="0">
                <a:latin typeface="+mn-lt"/>
                <a:cs typeface="Times New Roman" charset="0"/>
              </a:rPr>
              <a:t>δ &lt;0 or p</a:t>
            </a:r>
            <a:r>
              <a:rPr lang="en-GB" altLang="zh-CN" sz="2400" b="0" dirty="0">
                <a:latin typeface="+mn-lt"/>
                <a:cs typeface="Times New Roman" charset="0"/>
              </a:rPr>
              <a:t> = </a:t>
            </a:r>
            <a:r>
              <a:rPr lang="en-GB" altLang="zh-CN" sz="2400" b="0" i="1" dirty="0">
                <a:latin typeface="+mn-lt"/>
                <a:cs typeface="Times New Roman" charset="0"/>
              </a:rPr>
              <a:t>exp</a:t>
            </a:r>
            <a:r>
              <a:rPr lang="en-GB" altLang="zh-CN" sz="2400" b="0" dirty="0">
                <a:latin typeface="+mn-lt"/>
                <a:cs typeface="Times New Roman" charset="0"/>
              </a:rPr>
              <a:t>(-</a:t>
            </a:r>
            <a:r>
              <a:rPr lang="en-GB" altLang="zh-CN" sz="2400" b="0" i="1" dirty="0">
                <a:latin typeface="+mn-lt"/>
                <a:cs typeface="Times New Roman" charset="0"/>
              </a:rPr>
              <a:t>δ </a:t>
            </a:r>
            <a:r>
              <a:rPr lang="en-GB" altLang="zh-CN" sz="2400" b="0" dirty="0">
                <a:latin typeface="+mn-lt"/>
                <a:cs typeface="Times New Roman" charset="0"/>
              </a:rPr>
              <a:t>/</a:t>
            </a:r>
            <a:r>
              <a:rPr lang="en-GB" altLang="zh-CN" sz="2400" b="0" i="1" dirty="0">
                <a:latin typeface="+mn-lt"/>
                <a:cs typeface="Times New Roman" charset="0"/>
              </a:rPr>
              <a:t>t</a:t>
            </a:r>
            <a:r>
              <a:rPr lang="en-GB" altLang="zh-CN" sz="2400" b="0" dirty="0">
                <a:latin typeface="+mn-lt"/>
                <a:cs typeface="Times New Roman" charset="0"/>
              </a:rPr>
              <a:t>)&gt; </a:t>
            </a:r>
            <a:r>
              <a:rPr lang="en-GB" altLang="zh-CN" sz="2400" b="0" i="1" dirty="0">
                <a:latin typeface="+mn-lt"/>
                <a:cs typeface="Times New Roman" charset="0"/>
              </a:rPr>
              <a:t>r</a:t>
            </a:r>
            <a:endParaRPr lang="en-GB" altLang="zh-CN" i="1" dirty="0">
              <a:latin typeface="+mn-lt"/>
              <a:cs typeface="Times New Roman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How to update the temperature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669113" y="1440312"/>
            <a:ext cx="4125913" cy="4693849"/>
          </a:xfrm>
          <a:ln>
            <a:solidFill>
              <a:schemeClr val="tx1"/>
            </a:solidFill>
          </a:ln>
        </p:spPr>
        <p:txBody>
          <a:bodyPr/>
          <a:lstStyle/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Compared to hill climbing the main difference is that SA </a:t>
            </a:r>
            <a:r>
              <a:rPr lang="en-US" sz="1800" dirty="0"/>
              <a:t>allows downwards steps</a:t>
            </a:r>
            <a:endParaRPr lang="en-US" sz="1800" b="0" dirty="0"/>
          </a:p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Simulated annealing also differs from hill climbing in that </a:t>
            </a:r>
            <a:r>
              <a:rPr lang="en-US" sz="1800" dirty="0"/>
              <a:t>a move is selected at random </a:t>
            </a:r>
            <a:r>
              <a:rPr lang="en-US" sz="1800" b="0" dirty="0"/>
              <a:t>and then decides whether to accept it</a:t>
            </a:r>
          </a:p>
          <a:p>
            <a:pPr marL="401638" indent="-401638">
              <a:spcAft>
                <a:spcPts val="2400"/>
              </a:spcAft>
              <a:buFont typeface="Symbol" charset="0"/>
              <a:buChar char="·"/>
            </a:pPr>
            <a:r>
              <a:rPr lang="en-US" sz="1800" b="0" dirty="0"/>
              <a:t>In SA better moves are always accepted. Worse moves are not.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</a:t>
            </a:r>
            <a:r>
              <a:rPr lang="en-US" dirty="0" err="1"/>
              <a:t>v.s</a:t>
            </a:r>
            <a:r>
              <a:rPr lang="en-US" dirty="0"/>
              <a:t>. Local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8F151-65CD-1E49-A0F1-45DE9B5E8F36}"/>
              </a:ext>
            </a:extLst>
          </p:cNvPr>
          <p:cNvSpPr txBox="1"/>
          <p:nvPr/>
        </p:nvSpPr>
        <p:spPr>
          <a:xfrm>
            <a:off x="374075" y="1053897"/>
            <a:ext cx="4032448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/>
              <a:t>Local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52D2-8E49-2D47-83DE-CDAF3A38DD97}"/>
              </a:ext>
            </a:extLst>
          </p:cNvPr>
          <p:cNvSpPr txBox="1"/>
          <p:nvPr/>
        </p:nvSpPr>
        <p:spPr>
          <a:xfrm>
            <a:off x="4669113" y="1041363"/>
            <a:ext cx="4125913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/>
              <a:t>SA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0B95BF-B922-784A-8C44-7EE5C301364F}"/>
              </a:ext>
            </a:extLst>
          </p:cNvPr>
          <p:cNvSpPr txBox="1">
            <a:spLocks/>
          </p:cNvSpPr>
          <p:nvPr/>
        </p:nvSpPr>
        <p:spPr bwMode="auto">
          <a:xfrm>
            <a:off x="374074" y="1471455"/>
            <a:ext cx="4032448" cy="46938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       if</a:t>
            </a:r>
            <a:r>
              <a:rPr lang="en-US" sz="1400" kern="0" dirty="0">
                <a:latin typeface="Menlo" panose="020B0609030804020204" pitchFamily="49" charset="0"/>
              </a:rPr>
              <a:t>(delta &gt;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kern="0" dirty="0"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     {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kern="0" dirty="0">
                <a:latin typeface="Menlo" panose="020B060903080402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</a:t>
            </a:r>
            <a:r>
              <a:rPr lang="en-US" sz="1400" kern="0" dirty="0" err="1">
                <a:latin typeface="Menlo" panose="020B0609030804020204" pitchFamily="49" charset="0"/>
              </a:rPr>
              <a:t>sln.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objective</a:t>
            </a:r>
            <a:r>
              <a:rPr lang="en-US" sz="1400" kern="0" dirty="0">
                <a:latin typeface="Menlo" panose="020B0609030804020204" pitchFamily="49" charset="0"/>
              </a:rPr>
              <a:t> + delta 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kern="0" dirty="0">
                <a:latin typeface="Menlo" panose="020B060903080402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 err="1">
                <a:solidFill>
                  <a:srgbClr val="4F8187"/>
                </a:solidFill>
                <a:latin typeface="Menlo" panose="020B0609030804020204" pitchFamily="49" charset="0"/>
              </a:rPr>
              <a:t>cap_left</a:t>
            </a:r>
            <a:r>
              <a:rPr lang="en-US" sz="1400" kern="0" dirty="0">
                <a:latin typeface="Menlo" panose="020B0609030804020204" pitchFamily="49" charset="0"/>
              </a:rPr>
              <a:t> +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   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kern="0" dirty="0">
                <a:latin typeface="Menlo" panose="020B0609030804020204" pitchFamily="49" charset="0"/>
              </a:rPr>
              <a:t>[item1]-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v</a:t>
            </a:r>
            <a:r>
              <a:rPr lang="en-US" sz="1400" kern="0" dirty="0">
                <a:latin typeface="Menlo" panose="020B0609030804020204" pitchFamily="49" charset="0"/>
              </a:rPr>
              <a:t>[item2];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kern="0" dirty="0">
                <a:latin typeface="Menlo" panose="020B0609030804020204" pitchFamily="49" charset="0"/>
              </a:rPr>
              <a:t>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}</a:t>
            </a:r>
            <a:endParaRPr lang="en-US" sz="1400" kern="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        </a:t>
            </a:r>
            <a:r>
              <a:rPr lang="en-US" sz="1400" kern="0" dirty="0">
                <a:solidFill>
                  <a:srgbClr val="BA2DA2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else</a:t>
            </a:r>
            <a:r>
              <a:rPr lang="en-US" sz="1400" kern="0" dirty="0">
                <a:highlight>
                  <a:srgbClr val="DDDDDD"/>
                </a:highlight>
                <a:latin typeface="Menlo" panose="020B0609030804020204" pitchFamily="49" charset="0"/>
              </a:rPr>
              <a:t> </a:t>
            </a:r>
            <a:r>
              <a:rPr lang="en-US" sz="1400" kern="0" dirty="0">
                <a:solidFill>
                  <a:srgbClr val="008400"/>
                </a:solidFill>
                <a:highlight>
                  <a:srgbClr val="DDDDDD"/>
                </a:highlight>
                <a:latin typeface="Menlo" panose="020B0609030804020204" pitchFamily="49" charset="0"/>
              </a:rPr>
              <a:t>//restore</a:t>
            </a:r>
            <a:endParaRPr lang="en-US" sz="1400" kern="0" dirty="0">
              <a:highlight>
                <a:srgbClr val="DDDDDD"/>
              </a:highlight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{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   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kern="0" dirty="0">
                <a:latin typeface="Menlo" panose="020B0609030804020204" pitchFamily="49" charset="0"/>
              </a:rPr>
              <a:t>[item1] = 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sz="1400" kern="0" dirty="0">
                <a:latin typeface="Menlo" panose="020B0609030804020204" pitchFamily="49" charset="0"/>
              </a:rPr>
              <a:t>;    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          </a:t>
            </a:r>
            <a:r>
              <a:rPr lang="en-US" sz="1400" kern="0" dirty="0" err="1">
                <a:latin typeface="Menlo" panose="020B0609030804020204" pitchFamily="49" charset="0"/>
              </a:rPr>
              <a:t>new_sln</a:t>
            </a:r>
            <a:r>
              <a:rPr lang="en-US" sz="1400" kern="0" dirty="0">
                <a:latin typeface="Menlo" panose="020B0609030804020204" pitchFamily="49" charset="0"/>
              </a:rPr>
              <a:t>-&gt;</a:t>
            </a:r>
            <a:r>
              <a:rPr lang="en-US" sz="1400" kern="0" dirty="0">
                <a:solidFill>
                  <a:srgbClr val="4F8187"/>
                </a:solidFill>
                <a:latin typeface="Menlo" panose="020B0609030804020204" pitchFamily="49" charset="0"/>
              </a:rPr>
              <a:t>x</a:t>
            </a:r>
            <a:r>
              <a:rPr lang="en-US" sz="1400" kern="0" dirty="0">
                <a:latin typeface="Menlo" panose="020B0609030804020204" pitchFamily="49" charset="0"/>
              </a:rPr>
              <a:t>[item2]=</a:t>
            </a:r>
            <a:r>
              <a:rPr lang="en-US" sz="1400" kern="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     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endelse</a:t>
            </a:r>
            <a:endParaRPr lang="en-US" sz="1400" kern="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endParaRPr lang="en-US" sz="1400" kern="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 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kern="0" dirty="0"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endif</a:t>
            </a:r>
            <a:r>
              <a:rPr lang="en-US" sz="1400" kern="0" dirty="0">
                <a:latin typeface="Menlo" panose="020B0609030804020204" pitchFamily="49" charset="0"/>
              </a:rPr>
              <a:t>   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}</a:t>
            </a:r>
            <a:r>
              <a:rPr lang="en-US" sz="1400" kern="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sz="1400" kern="0" dirty="0" err="1">
                <a:solidFill>
                  <a:srgbClr val="008400"/>
                </a:solidFill>
                <a:latin typeface="Menlo" panose="020B0609030804020204" pitchFamily="49" charset="0"/>
              </a:rPr>
              <a:t>endfor</a:t>
            </a:r>
            <a:endParaRPr lang="en-US" sz="1400" kern="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 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sz="1400" kern="0" dirty="0">
                <a:latin typeface="Menlo" panose="020B0609030804020204" pitchFamily="49" charset="0"/>
              </a:rPr>
              <a:t> </a:t>
            </a:r>
            <a:r>
              <a:rPr lang="en-US" sz="1400" kern="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sz="1400" kern="0" dirty="0">
                <a:latin typeface="Menlo" panose="020B0609030804020204" pitchFamily="49" charset="0"/>
              </a:rPr>
              <a:t>;</a:t>
            </a:r>
            <a:endParaRPr lang="en-US" sz="1400" kern="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kern="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17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8312" y="1052736"/>
            <a:ext cx="8352159" cy="51125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Create an initial solution s</a:t>
            </a:r>
            <a:r>
              <a:rPr lang="en-GB" altLang="zh-CN" sz="1800" b="0" baseline="-25000" dirty="0">
                <a:latin typeface="+mn-lt"/>
                <a:ea typeface="宋体" charset="0"/>
              </a:rPr>
              <a:t>0</a:t>
            </a:r>
            <a:r>
              <a:rPr lang="en-GB" altLang="zh-CN" sz="1800" b="0" dirty="0">
                <a:latin typeface="+mn-lt"/>
                <a:ea typeface="宋体" charset="0"/>
              </a:rPr>
              <a:t> (often by a greedy heuristic);</a:t>
            </a:r>
          </a:p>
          <a:p>
            <a:pPr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Set parameters: starting temperature: </a:t>
            </a:r>
            <a:r>
              <a:rPr lang="en-GB" altLang="zh-CN" sz="1800" b="0" i="1" dirty="0" err="1">
                <a:latin typeface="+mn-lt"/>
                <a:ea typeface="宋体" charset="0"/>
                <a:cs typeface="Times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  <a:cs typeface="Times"/>
              </a:rPr>
              <a:t>s</a:t>
            </a:r>
            <a:r>
              <a:rPr lang="en-GB" altLang="zh-CN" sz="1800" b="0" dirty="0">
                <a:latin typeface="+mn-lt"/>
                <a:ea typeface="宋体" charset="0"/>
              </a:rPr>
              <a:t>; stopping temperature: </a:t>
            </a:r>
            <a:r>
              <a:rPr lang="en-GB" altLang="zh-CN" sz="1800" b="0" i="1" dirty="0" err="1">
                <a:latin typeface="+mn-lt"/>
                <a:ea typeface="宋体" charset="0"/>
                <a:cs typeface="Times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  <a:cs typeface="Times"/>
              </a:rPr>
              <a:t>f</a:t>
            </a:r>
            <a:r>
              <a:rPr lang="en-GB" altLang="zh-CN" sz="1800" b="0" i="1" baseline="-25000" dirty="0">
                <a:latin typeface="+mn-lt"/>
                <a:ea typeface="宋体" charset="0"/>
                <a:cs typeface="Times"/>
              </a:rPr>
              <a:t>. </a:t>
            </a:r>
            <a:r>
              <a:rPr lang="en-GB" altLang="zh-CN" sz="1800" b="0" i="1" dirty="0">
                <a:latin typeface="+mn-lt"/>
                <a:ea typeface="宋体" charset="0"/>
                <a:cs typeface="Times"/>
              </a:rPr>
              <a:t>,</a:t>
            </a:r>
            <a:r>
              <a:rPr lang="en-GB" altLang="zh-CN" sz="1800" b="0" i="1" baseline="-25000" dirty="0">
                <a:latin typeface="+mn-lt"/>
                <a:ea typeface="宋体" charset="0"/>
                <a:cs typeface="Times"/>
              </a:rPr>
              <a:t> </a:t>
            </a:r>
            <a:r>
              <a:rPr lang="en-GB" altLang="zh-CN" sz="1800" b="0" dirty="0">
                <a:latin typeface="+mn-lt"/>
                <a:ea typeface="宋体" charset="0"/>
              </a:rPr>
              <a:t>and a cooling schedule: </a:t>
            </a:r>
            <a:r>
              <a:rPr lang="en-GB" altLang="zh-CN" sz="1800" b="0" i="1" dirty="0">
                <a:latin typeface="+mn-lt"/>
                <a:cs typeface="Times New Roman" charset="0"/>
              </a:rPr>
              <a:t>t</a:t>
            </a:r>
            <a:r>
              <a:rPr lang="en-GB" altLang="zh-CN" sz="1800" b="0" dirty="0">
                <a:latin typeface="+mn-lt"/>
                <a:cs typeface="Times New Roman" charset="0"/>
              </a:rPr>
              <a:t> = </a:t>
            </a:r>
            <a:r>
              <a:rPr lang="en-GB" altLang="zh-CN" sz="1800" b="0" i="1" dirty="0">
                <a:latin typeface="+mn-lt"/>
                <a:cs typeface="Times New Roman" charset="0"/>
              </a:rPr>
              <a:t>s(t), </a:t>
            </a:r>
            <a:r>
              <a:rPr lang="en-GB" altLang="zh-CN" sz="1800" b="0" dirty="0">
                <a:latin typeface="+mn-lt"/>
                <a:cs typeface="Times New Roman" charset="0"/>
              </a:rPr>
              <a:t>set current solution </a:t>
            </a:r>
            <a:r>
              <a:rPr lang="en-GB" altLang="zh-CN" sz="1800" b="0" i="1" dirty="0">
                <a:latin typeface="+mn-lt"/>
                <a:cs typeface="Times New Roman" charset="0"/>
              </a:rPr>
              <a:t>s=s</a:t>
            </a:r>
            <a:r>
              <a:rPr lang="en-GB" altLang="zh-CN" sz="1800" b="0" baseline="-25000" dirty="0">
                <a:latin typeface="+mn-lt"/>
                <a:cs typeface="Times New Roman" charset="0"/>
              </a:rPr>
              <a:t>0 </a:t>
            </a:r>
            <a:r>
              <a:rPr lang="en-GB" altLang="zh-CN" sz="1800" b="0" dirty="0">
                <a:latin typeface="+mn-lt"/>
                <a:cs typeface="Times New Roman" charset="0"/>
              </a:rPr>
              <a:t>and number of repetitions at each temperature, 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nrep</a:t>
            </a:r>
            <a:r>
              <a:rPr lang="en-GB" altLang="zh-CN" sz="1800" b="0" dirty="0">
                <a:latin typeface="+mn-lt"/>
                <a:cs typeface="Times New Roman" charset="0"/>
              </a:rPr>
              <a:t>. Define neighbourhood </a:t>
            </a:r>
            <a:r>
              <a:rPr lang="en-GB" altLang="zh-CN" sz="1800" b="0" i="1" dirty="0">
                <a:latin typeface="+mn-lt"/>
                <a:cs typeface="Times New Roman" charset="0"/>
              </a:rPr>
              <a:t>N</a:t>
            </a:r>
            <a:r>
              <a:rPr lang="en-GB" altLang="zh-CN" sz="1800" b="0" dirty="0">
                <a:latin typeface="+mn-lt"/>
                <a:cs typeface="Times New Roman" charset="0"/>
              </a:rPr>
              <a:t>(s)</a:t>
            </a:r>
            <a:endParaRPr lang="en-GB" altLang="zh-CN" sz="1800" b="0" dirty="0">
              <a:latin typeface="+mn-lt"/>
              <a:ea typeface="宋体" charset="0"/>
            </a:endParaRPr>
          </a:p>
          <a:p>
            <a:pPr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while </a:t>
            </a:r>
            <a:r>
              <a:rPr lang="en-GB" altLang="zh-CN" sz="1800" b="0" dirty="0">
                <a:latin typeface="+mn-lt"/>
                <a:ea typeface="宋体" charset="0"/>
              </a:rPr>
              <a:t>(</a:t>
            </a:r>
            <a:r>
              <a:rPr lang="en-GB" altLang="zh-CN" sz="1800" b="0" i="1" dirty="0">
                <a:latin typeface="+mn-lt"/>
                <a:ea typeface="宋体" charset="0"/>
              </a:rPr>
              <a:t>t</a:t>
            </a:r>
            <a:r>
              <a:rPr lang="en-GB" altLang="zh-CN" sz="1800" b="0" dirty="0">
                <a:latin typeface="+mn-lt"/>
                <a:ea typeface="宋体" charset="0"/>
              </a:rPr>
              <a:t>&gt;</a:t>
            </a:r>
            <a:r>
              <a:rPr lang="en-GB" altLang="zh-CN" sz="1800" b="0" i="1" dirty="0" err="1">
                <a:latin typeface="+mn-lt"/>
                <a:ea typeface="宋体" charset="0"/>
              </a:rPr>
              <a:t>t</a:t>
            </a:r>
            <a:r>
              <a:rPr lang="en-GB" altLang="zh-CN" sz="1800" b="0" i="1" baseline="-25000" dirty="0" err="1">
                <a:latin typeface="+mn-lt"/>
                <a:ea typeface="宋体" charset="0"/>
              </a:rPr>
              <a:t>f</a:t>
            </a:r>
            <a:r>
              <a:rPr lang="en-GB" altLang="zh-CN" sz="1800" b="0" dirty="0">
                <a:latin typeface="+mn-lt"/>
                <a:ea typeface="宋体" charset="0"/>
              </a:rPr>
              <a:t> &amp;&amp; n &lt; </a:t>
            </a:r>
            <a:r>
              <a:rPr lang="en-GB" altLang="zh-CN" sz="1800" b="0" i="1" dirty="0">
                <a:latin typeface="+mn-lt"/>
                <a:ea typeface="宋体" charset="0"/>
              </a:rPr>
              <a:t>K</a:t>
            </a:r>
            <a:r>
              <a:rPr lang="en-GB" altLang="zh-CN" sz="1800" b="0" dirty="0">
                <a:latin typeface="+mn-lt"/>
                <a:ea typeface="宋体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while(rep&lt; </a:t>
            </a:r>
            <a:r>
              <a:rPr lang="en-GB" altLang="zh-CN" sz="1800" dirty="0" err="1">
                <a:latin typeface="+mn-lt"/>
                <a:ea typeface="宋体" charset="0"/>
              </a:rPr>
              <a:t>nrep</a:t>
            </a:r>
            <a:r>
              <a:rPr lang="en-GB" altLang="zh-CN" sz="1800" dirty="0">
                <a:latin typeface="+mn-lt"/>
                <a:ea typeface="宋体" charset="0"/>
              </a:rPr>
              <a:t>)</a:t>
            </a:r>
            <a:endParaRPr lang="en-GB" altLang="zh-CN" sz="1800" b="0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s’=random(N(s)); rep++; </a:t>
            </a:r>
            <a:r>
              <a:rPr lang="en-GB" altLang="zh-CN" sz="1800" b="0" i="1" dirty="0">
                <a:latin typeface="+mn-lt"/>
                <a:ea typeface="宋体" charset="0"/>
              </a:rPr>
              <a:t>r</a:t>
            </a:r>
            <a:r>
              <a:rPr lang="en-GB" altLang="zh-CN" sz="1800" b="0" dirty="0">
                <a:latin typeface="+mn-lt"/>
                <a:ea typeface="宋体" charset="0"/>
              </a:rPr>
              <a:t>=random(0,1); </a:t>
            </a:r>
          </a:p>
          <a:p>
            <a:pPr lvl="2">
              <a:spcBef>
                <a:spcPts val="600"/>
              </a:spcBef>
            </a:pP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=f(s’)-f(s);</a:t>
            </a:r>
            <a:endParaRPr lang="en-GB" altLang="zh-CN" sz="1800" b="0" i="1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dirty="0">
                <a:latin typeface="+mn-lt"/>
                <a:cs typeface="Times New Roman" charset="0"/>
              </a:rPr>
              <a:t>if</a:t>
            </a:r>
            <a:r>
              <a:rPr lang="en-GB" altLang="zh-CN" sz="1800" b="0" i="1" dirty="0">
                <a:latin typeface="+mn-lt"/>
                <a:cs typeface="Times New Roman" charset="0"/>
              </a:rPr>
              <a:t> (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 &lt;0 </a:t>
            </a:r>
            <a:r>
              <a:rPr lang="en-GB" altLang="zh-CN" sz="1800" b="0" dirty="0">
                <a:latin typeface="+mn-lt"/>
                <a:cs typeface="Times New Roman" charset="0"/>
              </a:rPr>
              <a:t>||</a:t>
            </a:r>
            <a:r>
              <a:rPr lang="en-GB" altLang="zh-CN" sz="1800" b="0" i="1" dirty="0">
                <a:latin typeface="+mn-lt"/>
                <a:cs typeface="Times New Roman" charset="0"/>
              </a:rPr>
              <a:t> p</a:t>
            </a:r>
            <a:r>
              <a:rPr lang="en-GB" altLang="zh-CN" sz="1800" b="0" dirty="0">
                <a:latin typeface="+mn-lt"/>
                <a:cs typeface="Times New Roman" charset="0"/>
              </a:rPr>
              <a:t> = </a:t>
            </a:r>
            <a:r>
              <a:rPr lang="en-GB" altLang="zh-CN" sz="1800" b="0" i="1" dirty="0">
                <a:latin typeface="+mn-lt"/>
                <a:cs typeface="Times New Roman" charset="0"/>
              </a:rPr>
              <a:t>exp</a:t>
            </a:r>
            <a:r>
              <a:rPr lang="en-GB" altLang="zh-CN" sz="1800" b="0" dirty="0">
                <a:latin typeface="+mn-lt"/>
                <a:cs typeface="Times New Roman" charset="0"/>
              </a:rPr>
              <a:t>(-</a:t>
            </a:r>
            <a:r>
              <a:rPr lang="en-GB" altLang="zh-CN" sz="1800" b="0" i="1" dirty="0" err="1">
                <a:latin typeface="+mn-lt"/>
                <a:cs typeface="Times New Roman" charset="0"/>
              </a:rPr>
              <a:t>δ</a:t>
            </a:r>
            <a:r>
              <a:rPr lang="en-GB" altLang="zh-CN" sz="1800" b="0" i="1" dirty="0">
                <a:latin typeface="+mn-lt"/>
                <a:cs typeface="Times New Roman" charset="0"/>
              </a:rPr>
              <a:t> </a:t>
            </a:r>
            <a:r>
              <a:rPr lang="en-GB" altLang="zh-CN" sz="1800" b="0" dirty="0">
                <a:latin typeface="+mn-lt"/>
                <a:cs typeface="Times New Roman" charset="0"/>
              </a:rPr>
              <a:t>/</a:t>
            </a:r>
            <a:r>
              <a:rPr lang="en-GB" altLang="zh-CN" sz="1800" b="0" i="1" dirty="0">
                <a:latin typeface="+mn-lt"/>
                <a:cs typeface="Times New Roman" charset="0"/>
              </a:rPr>
              <a:t>t</a:t>
            </a:r>
            <a:r>
              <a:rPr lang="en-GB" altLang="zh-CN" sz="1800" b="0" dirty="0">
                <a:latin typeface="+mn-lt"/>
                <a:cs typeface="Times New Roman" charset="0"/>
              </a:rPr>
              <a:t>)&gt; </a:t>
            </a:r>
            <a:r>
              <a:rPr lang="en-GB" altLang="zh-CN" sz="1800" b="0" i="1" dirty="0">
                <a:latin typeface="+mn-lt"/>
                <a:cs typeface="Times New Roman" charset="0"/>
              </a:rPr>
              <a:t>r)</a:t>
            </a:r>
            <a:r>
              <a:rPr lang="en-GB" altLang="zh-CN" sz="1800" b="0" dirty="0">
                <a:latin typeface="+mn-lt"/>
                <a:cs typeface="Times New Roman" charset="0"/>
              </a:rPr>
              <a:t> </a:t>
            </a:r>
            <a:r>
              <a:rPr lang="en-GB" altLang="zh-CN" sz="1800" dirty="0">
                <a:latin typeface="+mn-lt"/>
                <a:cs typeface="Times New Roman" charset="0"/>
              </a:rPr>
              <a:t>set</a:t>
            </a:r>
            <a:r>
              <a:rPr lang="en-GB" altLang="zh-CN" sz="1800" b="0" dirty="0">
                <a:latin typeface="+mn-lt"/>
                <a:cs typeface="Times New Roman" charset="0"/>
              </a:rPr>
              <a:t> s=s’; </a:t>
            </a:r>
            <a:r>
              <a:rPr lang="en-GB" altLang="zh-CN" sz="1800" dirty="0">
                <a:latin typeface="+mn-lt"/>
                <a:cs typeface="Times New Roman" charset="0"/>
              </a:rPr>
              <a:t>endif </a:t>
            </a:r>
            <a:endParaRPr lang="en-GB" altLang="zh-CN" sz="1800" dirty="0">
              <a:latin typeface="+mn-lt"/>
              <a:ea typeface="宋体" charset="0"/>
            </a:endParaRPr>
          </a:p>
          <a:p>
            <a:pPr lvl="2">
              <a:spcBef>
                <a:spcPts val="600"/>
              </a:spcBef>
            </a:pPr>
            <a:r>
              <a:rPr lang="en-GB" altLang="zh-CN" sz="1800" b="0" dirty="0">
                <a:latin typeface="+mn-lt"/>
                <a:ea typeface="宋体" charset="0"/>
              </a:rPr>
              <a:t>update the best solution found so far, s*</a:t>
            </a:r>
          </a:p>
          <a:p>
            <a:pPr lvl="1">
              <a:spcBef>
                <a:spcPts val="600"/>
              </a:spcBef>
            </a:pPr>
            <a:r>
              <a:rPr lang="en-GB" altLang="zh-CN" sz="1800" b="1" dirty="0" err="1">
                <a:latin typeface="+mn-lt"/>
                <a:ea typeface="宋体" charset="0"/>
              </a:rPr>
              <a:t>endwhile</a:t>
            </a:r>
            <a:r>
              <a:rPr lang="en-GB" altLang="zh-CN" sz="1800" b="1" dirty="0">
                <a:latin typeface="+mn-lt"/>
                <a:ea typeface="宋体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GB" altLang="zh-CN" sz="1800" dirty="0">
                <a:latin typeface="+mn-lt"/>
                <a:ea typeface="宋体" charset="0"/>
              </a:rPr>
              <a:t>Update temperature </a:t>
            </a:r>
            <a:r>
              <a:rPr lang="en-GB" altLang="zh-CN" sz="1800" i="1" dirty="0">
                <a:latin typeface="+mn-lt"/>
                <a:ea typeface="宋体" charset="0"/>
              </a:rPr>
              <a:t>t=s(t)</a:t>
            </a:r>
            <a:r>
              <a:rPr lang="en-GB" altLang="zh-CN" sz="1800" dirty="0">
                <a:latin typeface="+mn-lt"/>
                <a:ea typeface="宋体" charset="0"/>
              </a:rPr>
              <a:t>. n++; rep=0;</a:t>
            </a:r>
          </a:p>
          <a:p>
            <a:pPr>
              <a:spcBef>
                <a:spcPts val="600"/>
              </a:spcBef>
            </a:pPr>
            <a:r>
              <a:rPr lang="en-GB" altLang="zh-CN" sz="1800" dirty="0" err="1">
                <a:latin typeface="+mn-lt"/>
                <a:ea typeface="宋体" charset="0"/>
              </a:rPr>
              <a:t>endwhile</a:t>
            </a:r>
            <a:endParaRPr lang="en-GB" altLang="zh-CN" sz="1800" dirty="0">
              <a:latin typeface="+mn-lt"/>
              <a:ea typeface="宋体" charset="0"/>
            </a:endParaRPr>
          </a:p>
          <a:p>
            <a:pPr>
              <a:spcBef>
                <a:spcPts val="600"/>
              </a:spcBef>
            </a:pPr>
            <a:r>
              <a:rPr lang="en-GB" sz="1800" dirty="0">
                <a:latin typeface="+mn-lt"/>
                <a:ea typeface="宋体" charset="0"/>
              </a:rPr>
              <a:t>return s*</a:t>
            </a:r>
            <a:endParaRPr lang="en-US" sz="18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Algorithm (</a:t>
            </a:r>
            <a:r>
              <a:rPr lang="en-US"/>
              <a:t>for minimizing)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5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4675" indent="-574675">
                  <a:spcAft>
                    <a:spcPts val="2400"/>
                  </a:spcAft>
                  <a:buFont typeface="Symbol" charset="0"/>
                  <a:buNone/>
                  <a:tabLst>
                    <a:tab pos="574675" algn="l"/>
                  </a:tabLst>
                </a:pPr>
                <a:r>
                  <a:rPr lang="en-GB" sz="2000" dirty="0">
                    <a:solidFill>
                      <a:srgbClr val="0000FF"/>
                    </a:solidFill>
                  </a:rPr>
                  <a:t>To accept or not to accept </a:t>
                </a:r>
                <a:r>
                  <a:rPr lang="mr-IN" sz="2000" dirty="0">
                    <a:solidFill>
                      <a:srgbClr val="0000FF"/>
                    </a:solidFill>
                  </a:rPr>
                  <a:t>–</a:t>
                </a:r>
                <a:r>
                  <a:rPr lang="en-GB" sz="2000" dirty="0">
                    <a:solidFill>
                      <a:srgbClr val="0000FF"/>
                    </a:solidFill>
                  </a:rPr>
                  <a:t> SA?</a:t>
                </a:r>
              </a:p>
              <a:p>
                <a:pPr marL="574675" indent="-574675" algn="ctr">
                  <a:spcAft>
                    <a:spcPts val="600"/>
                  </a:spcAft>
                  <a:buFont typeface="Symbol" charset="0"/>
                  <a:buNone/>
                  <a:tabLst>
                    <a:tab pos="574675" algn="l"/>
                  </a:tabLst>
                </a:pPr>
                <a:r>
                  <a:rPr lang="en-GB" sz="2000" i="1" dirty="0">
                    <a:solidFill>
                      <a:srgbClr val="0000FF"/>
                    </a:solidFill>
                  </a:rPr>
                  <a:t>p</a:t>
                </a:r>
                <a:r>
                  <a:rPr lang="en-GB" sz="2000" dirty="0">
                    <a:solidFill>
                      <a:srgbClr val="0000FF"/>
                    </a:solidFill>
                  </a:rPr>
                  <a:t> = exp(-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altLang="zh-CN" sz="2000" b="0" i="1" dirty="0" smtClean="0">
                        <a:solidFill>
                          <a:schemeClr val="accent2"/>
                        </a:solidFill>
                        <a:cs typeface="Times New Roman" charset="0"/>
                      </a:rPr>
                      <m:t>δ</m:t>
                    </m:r>
                  </m:oMath>
                </a14:m>
                <a:r>
                  <a:rPr lang="en-GB" sz="2000" dirty="0">
                    <a:solidFill>
                      <a:srgbClr val="0000FF"/>
                    </a:solidFill>
                  </a:rPr>
                  <a:t>/</a:t>
                </a:r>
                <a:r>
                  <a:rPr lang="en-GB" sz="2000" i="1" dirty="0">
                    <a:solidFill>
                      <a:srgbClr val="0000FF"/>
                    </a:solidFill>
                  </a:rPr>
                  <a:t>t</a:t>
                </a:r>
                <a:r>
                  <a:rPr lang="en-GB" sz="2000" dirty="0">
                    <a:solidFill>
                      <a:srgbClr val="0000FF"/>
                    </a:solidFill>
                  </a:rPr>
                  <a:t>) &gt; </a:t>
                </a:r>
                <a:r>
                  <a:rPr lang="en-GB" sz="2000" i="1" dirty="0">
                    <a:solidFill>
                      <a:srgbClr val="0000FF"/>
                    </a:solidFill>
                  </a:rPr>
                  <a:t>r</a:t>
                </a:r>
                <a:endParaRPr lang="en-GB" sz="2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  <a:tabLst>
                    <a:tab pos="574675" algn="l"/>
                  </a:tabLst>
                </a:pPr>
                <a:r>
                  <a:rPr lang="en-GB" dirty="0"/>
                  <a:t>where</a:t>
                </a:r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altLang="zh-CN" sz="2000" i="1" dirty="0">
                    <a:cs typeface="Times New Roman" charset="0"/>
                  </a:rPr>
                  <a:t>δ </a:t>
                </a:r>
                <a:r>
                  <a:rPr lang="en-GB" sz="2000" b="1" dirty="0"/>
                  <a:t>is change in the evaluation function</a:t>
                </a:r>
              </a:p>
              <a:p>
                <a:pPr marL="1208088" lvl="2" indent="-444500">
                  <a:tabLst>
                    <a:tab pos="574675" algn="l"/>
                  </a:tabLst>
                </a:pPr>
                <a:r>
                  <a:rPr lang="en-GB" sz="1600" dirty="0"/>
                  <a:t>Or can be the difference between S and S’</a:t>
                </a:r>
                <a:endParaRPr lang="en-GB" sz="1600" b="1" dirty="0"/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sz="2000" b="1" i="1" dirty="0"/>
                  <a:t>t</a:t>
                </a:r>
                <a:r>
                  <a:rPr lang="en-GB" sz="2000" b="1" dirty="0"/>
                  <a:t> the current temperature</a:t>
                </a:r>
              </a:p>
              <a:p>
                <a:pPr marL="808038" lvl="1" indent="-444500">
                  <a:tabLst>
                    <a:tab pos="574675" algn="l"/>
                  </a:tabLst>
                </a:pPr>
                <a:r>
                  <a:rPr lang="en-GB" sz="2000" b="1" i="1" dirty="0"/>
                  <a:t>r</a:t>
                </a:r>
                <a:r>
                  <a:rPr lang="en-GB" sz="2000" b="1" dirty="0"/>
                  <a:t> is a random number between 0 and 1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1093167" y="4478362"/>
          <a:ext cx="7007225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62600" imgH="1397000" progId="Word.Document.8">
                  <p:embed/>
                </p:oleObj>
              </mc:Choice>
              <mc:Fallback>
                <p:oleObj name="Document" r:id="rId3" imgW="5562600" imgH="1397000" progId="Word.Document.8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167" y="4478362"/>
                        <a:ext cx="7007225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5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5842-7F65-110C-D1F5-A581DC8B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E67191-8BF0-D577-4FAE-4C1F42C1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 </a:t>
            </a:r>
            <a:r>
              <a:rPr lang="en-GB" dirty="0">
                <a:ea typeface="宋体" charset="-122"/>
              </a:rPr>
              <a:t>Tabu Search and VNS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41DFDA5-EBB8-B892-769E-F6E2E8B6856A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Basic concept</a:t>
            </a:r>
          </a:p>
          <a:p>
            <a:pPr lvl="1"/>
            <a:r>
              <a:rPr lang="en-US" kern="0" dirty="0">
                <a:solidFill>
                  <a:schemeClr val="tx1"/>
                </a:solidFill>
              </a:rPr>
              <a:t>Tabu search</a:t>
            </a:r>
          </a:p>
          <a:p>
            <a:pPr lvl="2"/>
            <a:r>
              <a:rPr lang="en-US" kern="0" dirty="0">
                <a:solidFill>
                  <a:schemeClr val="tx1"/>
                </a:solidFill>
              </a:rPr>
              <a:t>Mamery based</a:t>
            </a:r>
          </a:p>
          <a:p>
            <a:pPr lvl="2"/>
            <a:r>
              <a:rPr lang="en-US" kern="0" dirty="0">
                <a:solidFill>
                  <a:schemeClr val="tx1"/>
                </a:solidFill>
              </a:rPr>
              <a:t>Tabu list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CN" dirty="0">
                <a:solidFill>
                  <a:schemeClr val="tx1"/>
                </a:solidFill>
              </a:rPr>
              <a:t>abu tenure</a:t>
            </a:r>
          </a:p>
          <a:p>
            <a:pPr lvl="1"/>
            <a:r>
              <a:rPr lang="en-US" dirty="0"/>
              <a:t>Variable Neighborhood Search </a:t>
            </a:r>
            <a:r>
              <a:rPr lang="en-CN" dirty="0">
                <a:solidFill>
                  <a:schemeClr val="tx1"/>
                </a:solidFill>
              </a:rPr>
              <a:t>(VNS)</a:t>
            </a:r>
          </a:p>
          <a:p>
            <a:pPr lvl="2"/>
            <a:r>
              <a:rPr lang="en-CN" dirty="0">
                <a:solidFill>
                  <a:schemeClr val="tx1"/>
                </a:solidFill>
              </a:rPr>
              <a:t>Motivation -&gt; solution can not be reached</a:t>
            </a:r>
          </a:p>
          <a:p>
            <a:pPr lvl="2"/>
            <a:r>
              <a:rPr lang="en-CN" dirty="0">
                <a:solidFill>
                  <a:schemeClr val="tx1"/>
                </a:solidFill>
              </a:rPr>
              <a:t>Basic conponnents</a:t>
            </a:r>
          </a:p>
          <a:p>
            <a:pPr lvl="2"/>
            <a:r>
              <a:rPr lang="en-CN" dirty="0">
                <a:solidFill>
                  <a:schemeClr val="tx1"/>
                </a:solidFill>
              </a:rPr>
              <a:t>Acceptance cretieria</a:t>
            </a: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5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 Search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Accepts non-improving solutions </a:t>
            </a:r>
            <a:r>
              <a:rPr lang="en-GB" dirty="0">
                <a:solidFill>
                  <a:srgbClr val="FF0000"/>
                </a:solidFill>
              </a:rPr>
              <a:t>deterministically</a:t>
            </a:r>
            <a:r>
              <a:rPr lang="en-GB" dirty="0"/>
              <a:t> in order to escape from local optima (where all the neighbouring solutions are non-improving) by guiding a steepest descent local search (or steepest ascent hill climbing ) algorithm;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dirty="0"/>
              <a:t>Uses of </a:t>
            </a:r>
            <a:r>
              <a:rPr lang="en-GB" dirty="0">
                <a:solidFill>
                  <a:srgbClr val="FF0000"/>
                </a:solidFill>
              </a:rPr>
              <a:t>memory</a:t>
            </a:r>
            <a:r>
              <a:rPr lang="en-GB" dirty="0"/>
              <a:t> to:</a:t>
            </a:r>
          </a:p>
          <a:p>
            <a:pPr lvl="1"/>
            <a:r>
              <a:rPr lang="en-GB" dirty="0"/>
              <a:t>prevent the search from </a:t>
            </a:r>
            <a:r>
              <a:rPr lang="en-GB" dirty="0">
                <a:solidFill>
                  <a:srgbClr val="FF0000"/>
                </a:solidFill>
              </a:rPr>
              <a:t>revisiting</a:t>
            </a:r>
            <a:r>
              <a:rPr lang="en-GB" dirty="0"/>
              <a:t> previously visited solutions;</a:t>
            </a:r>
          </a:p>
          <a:p>
            <a:pPr lvl="1"/>
            <a:r>
              <a:rPr lang="en-GB" dirty="0"/>
              <a:t>explore the unvisited areas of the solution space;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4C569-E56D-2B4B-B006-B1C42502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D0165-75DA-9E49-B005-508EF9C1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16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99277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Elements of Tabu Search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 err="1"/>
              <a:t>Tabu_list</a:t>
            </a:r>
            <a:r>
              <a:rPr lang="en-GB" sz="2000" dirty="0"/>
              <a:t> (</a:t>
            </a:r>
            <a:r>
              <a:rPr lang="en-GB" sz="2000" dirty="0">
                <a:solidFill>
                  <a:srgbClr val="0000FF"/>
                </a:solidFill>
              </a:rPr>
              <a:t>short term memory</a:t>
            </a:r>
            <a:r>
              <a:rPr lang="en-GB" sz="2000" dirty="0"/>
              <a:t>): to record a limited number of </a:t>
            </a:r>
            <a:r>
              <a:rPr lang="en-GB" sz="2000" dirty="0">
                <a:solidFill>
                  <a:srgbClr val="FF0000"/>
                </a:solidFill>
              </a:rPr>
              <a:t>attributes of solutions (moves, selections, assignments, etc.) </a:t>
            </a:r>
            <a:r>
              <a:rPr lang="en-GB" sz="2000" dirty="0"/>
              <a:t>to be discouraged in order to prevent revisiting a visited solution;</a:t>
            </a:r>
          </a:p>
          <a:p>
            <a:endParaRPr lang="en-GB" sz="2000" dirty="0"/>
          </a:p>
          <a:p>
            <a:r>
              <a:rPr lang="en-GB" sz="2000" dirty="0" err="1"/>
              <a:t>Tabu_tenure</a:t>
            </a:r>
            <a:r>
              <a:rPr lang="en-GB" sz="2000" dirty="0"/>
              <a:t>: number of iterations a tabu move is considered to remain tabu;</a:t>
            </a:r>
          </a:p>
          <a:p>
            <a:endParaRPr lang="en-GB" sz="2000" dirty="0"/>
          </a:p>
          <a:p>
            <a:r>
              <a:rPr lang="en-GB" sz="2000" dirty="0"/>
              <a:t>Aspiration criteria: accepting an improving solution even if generated by a </a:t>
            </a:r>
            <a:r>
              <a:rPr lang="en-GB" sz="2000" dirty="0" err="1"/>
              <a:t>tabu</a:t>
            </a:r>
            <a:r>
              <a:rPr lang="en-GB" sz="2000" dirty="0"/>
              <a:t> move</a:t>
            </a:r>
          </a:p>
          <a:p>
            <a:pPr lvl="1"/>
            <a:r>
              <a:rPr lang="en-GB" sz="2000" dirty="0"/>
              <a:t>Similar to SA in always accepting improving solutions, but accepting non-improving ones when there is no improving solution in the neighbourhood;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F22F4-3EAA-DB4A-A95C-08FCC4EA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FC6D8-617D-EF49-B0BC-B82E8C4E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17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81991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522A9-3331-1A43-9DDE-D32FE795164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4523" y="982227"/>
            <a:ext cx="4183385" cy="4814540"/>
          </a:xfrm>
        </p:spPr>
        <p:txBody>
          <a:bodyPr/>
          <a:lstStyle/>
          <a:p>
            <a:pPr marL="539750" lvl="1" indent="-288925"/>
            <a:r>
              <a:rPr lang="en-US" sz="2000" dirty="0"/>
              <a:t>N</a:t>
            </a:r>
            <a:r>
              <a:rPr lang="en-CN" sz="2000" dirty="0"/>
              <a:t>eighbourhood swap(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i</a:t>
            </a:r>
            <a:r>
              <a:rPr lang="en-US" sz="2000" dirty="0" err="1"/>
              <a:t>,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j</a:t>
            </a:r>
            <a:r>
              <a:rPr lang="en-US" sz="2000" dirty="0"/>
              <a:t>)</a:t>
            </a:r>
            <a:r>
              <a:rPr lang="en-CN" sz="2000" dirty="0"/>
              <a:t> </a:t>
            </a:r>
          </a:p>
          <a:p>
            <a:pPr marL="539750" lvl="1" indent="-288925"/>
            <a:r>
              <a:rPr lang="en-US" sz="2000" dirty="0"/>
              <a:t>T</a:t>
            </a:r>
            <a:r>
              <a:rPr lang="en-CN" sz="2000" dirty="0"/>
              <a:t>abulist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15F8D-BEE8-B447-8FF6-3F1D9DBD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8A8BF9-D02C-6142-9E1B-66E096B7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CN" dirty="0"/>
              <a:t>TS Examples – TSP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C8DC5F-0F71-0048-83D5-525FE76A00BD}"/>
              </a:ext>
            </a:extLst>
          </p:cNvPr>
          <p:cNvGraphicFramePr>
            <a:graphicFrameLocks noGrp="1"/>
          </p:cNvGraphicFramePr>
          <p:nvPr/>
        </p:nvGraphicFramePr>
        <p:xfrm>
          <a:off x="5628214" y="1896065"/>
          <a:ext cx="1993776" cy="23903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31051">
                  <a:extLst>
                    <a:ext uri="{9D8B030D-6E8A-4147-A177-3AD203B41FA5}">
                      <a16:colId xmlns:a16="http://schemas.microsoft.com/office/drawing/2014/main" val="2018667880"/>
                    </a:ext>
                  </a:extLst>
                </a:gridCol>
                <a:gridCol w="1262725">
                  <a:extLst>
                    <a:ext uri="{9D8B030D-6E8A-4147-A177-3AD203B41FA5}">
                      <a16:colId xmlns:a16="http://schemas.microsoft.com/office/drawing/2014/main" val="2971139589"/>
                    </a:ext>
                  </a:extLst>
                </a:gridCol>
              </a:tblGrid>
              <a:tr h="47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>
                          <a:solidFill>
                            <a:schemeClr val="tx1"/>
                          </a:solidFill>
                        </a:rPr>
                        <a:t>indx</a:t>
                      </a:r>
                    </a:p>
                  </a:txBody>
                  <a:tcPr marL="36000" marR="36000" marT="0" marB="0" anchor="ctr"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>
                          <a:solidFill>
                            <a:schemeClr val="tx1"/>
                          </a:solidFill>
                        </a:rPr>
                        <a:t>entry</a:t>
                      </a:r>
                    </a:p>
                  </a:txBody>
                  <a:tcPr marL="36000" marR="36000" marT="0" marB="0" anchor="ctr"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713216"/>
                  </a:ext>
                </a:extLst>
              </a:tr>
              <a:tr h="47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(c1,c4)</a:t>
                      </a: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322922368"/>
                  </a:ext>
                </a:extLst>
              </a:tr>
              <a:tr h="47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(c3,c4)</a:t>
                      </a: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683491185"/>
                  </a:ext>
                </a:extLst>
              </a:tr>
              <a:tr h="47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2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CN" sz="16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426784484"/>
                  </a:ext>
                </a:extLst>
              </a:tr>
              <a:tr h="47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sz="1600" b="1" dirty="0"/>
                        <a:t>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CN" sz="16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591715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FFF5B-9A36-544A-B828-08240EE10C9A}"/>
              </a:ext>
            </a:extLst>
          </p:cNvPr>
          <p:cNvSpPr txBox="1">
            <a:spLocks/>
          </p:cNvSpPr>
          <p:nvPr/>
        </p:nvSpPr>
        <p:spPr bwMode="auto">
          <a:xfrm>
            <a:off x="169633" y="980728"/>
            <a:ext cx="440236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GB" sz="2000" kern="0" dirty="0"/>
              <a:t>Best descent LS</a:t>
            </a:r>
          </a:p>
          <a:p>
            <a:pPr marL="457200" lvl="1" indent="0">
              <a:buFontTx/>
              <a:buNone/>
            </a:pPr>
            <a:r>
              <a:rPr lang="en-GB" sz="1400" kern="0" dirty="0"/>
              <a:t>&lt;c1, c2, c4, c5, c3&gt;, </a:t>
            </a:r>
            <a:r>
              <a:rPr lang="en-GB" sz="1400" kern="0" dirty="0" err="1"/>
              <a:t>obj</a:t>
            </a:r>
            <a:r>
              <a:rPr lang="en-GB" sz="1400" kern="0" dirty="0"/>
              <a:t>: 35</a:t>
            </a:r>
          </a:p>
          <a:p>
            <a:pPr marL="11113" lvl="1" indent="0">
              <a:spcBef>
                <a:spcPts val="0"/>
              </a:spcBef>
              <a:buFontTx/>
              <a:buNone/>
            </a:pPr>
            <a:r>
              <a:rPr lang="en-GB" sz="1400" kern="0" dirty="0" err="1"/>
              <a:t>Iter</a:t>
            </a:r>
            <a:r>
              <a:rPr lang="en-GB" sz="1400" kern="0" dirty="0"/>
              <a:t> 1: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Set of </a:t>
            </a:r>
            <a:r>
              <a:rPr lang="en-GB" sz="1400" kern="0" dirty="0" err="1"/>
              <a:t>neigbouring</a:t>
            </a:r>
            <a:r>
              <a:rPr lang="en-GB" sz="1400" kern="0" dirty="0"/>
              <a:t> solutions: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u="sng" kern="0" dirty="0"/>
              <a:t>&lt;</a:t>
            </a:r>
            <a:r>
              <a:rPr lang="en-GB" sz="1400" u="sng" kern="0" dirty="0">
                <a:solidFill>
                  <a:srgbClr val="FF0000"/>
                </a:solidFill>
              </a:rPr>
              <a:t>c2</a:t>
            </a:r>
            <a:r>
              <a:rPr lang="en-GB" sz="1400" u="sng" kern="0" dirty="0"/>
              <a:t>, </a:t>
            </a:r>
            <a:r>
              <a:rPr lang="en-GB" sz="1400" u="sng" kern="0" dirty="0">
                <a:solidFill>
                  <a:srgbClr val="FF0000"/>
                </a:solidFill>
              </a:rPr>
              <a:t>c1</a:t>
            </a:r>
            <a:r>
              <a:rPr lang="en-GB" sz="1400" u="sng" kern="0" dirty="0"/>
              <a:t>, c4, c5, c3&gt;, </a:t>
            </a:r>
            <a:r>
              <a:rPr lang="en-GB" sz="1400" u="sng" kern="0" dirty="0" err="1"/>
              <a:t>obj</a:t>
            </a:r>
            <a:r>
              <a:rPr lang="en-GB" sz="1400" u="sng" kern="0" dirty="0"/>
              <a:t>: 33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u="sng" kern="0" dirty="0">
                <a:highlight>
                  <a:srgbClr val="00FF00"/>
                </a:highlight>
              </a:rPr>
              <a:t>&lt;</a:t>
            </a:r>
            <a:r>
              <a:rPr lang="en-GB" sz="1400" u="sng" kern="0" dirty="0">
                <a:solidFill>
                  <a:srgbClr val="FF0000"/>
                </a:solidFill>
                <a:highlight>
                  <a:srgbClr val="00FF00"/>
                </a:highlight>
              </a:rPr>
              <a:t>c4</a:t>
            </a:r>
            <a:r>
              <a:rPr lang="en-GB" sz="1400" u="sng" kern="0" dirty="0">
                <a:highlight>
                  <a:srgbClr val="00FF00"/>
                </a:highlight>
              </a:rPr>
              <a:t>, c2, </a:t>
            </a:r>
            <a:r>
              <a:rPr lang="en-GB" sz="1400" u="sng" kern="0" dirty="0">
                <a:solidFill>
                  <a:srgbClr val="FF0000"/>
                </a:solidFill>
                <a:highlight>
                  <a:srgbClr val="00FF00"/>
                </a:highlight>
              </a:rPr>
              <a:t>c1</a:t>
            </a:r>
            <a:r>
              <a:rPr lang="en-GB" sz="1400" u="sng" kern="0" dirty="0">
                <a:highlight>
                  <a:srgbClr val="00FF00"/>
                </a:highlight>
              </a:rPr>
              <a:t>, c5, c3&gt;, </a:t>
            </a:r>
            <a:r>
              <a:rPr lang="en-GB" sz="1400" u="sng" kern="0" dirty="0" err="1">
                <a:highlight>
                  <a:srgbClr val="00FF00"/>
                </a:highlight>
              </a:rPr>
              <a:t>obj</a:t>
            </a:r>
            <a:r>
              <a:rPr lang="en-GB" sz="1400" u="sng" kern="0" dirty="0">
                <a:highlight>
                  <a:srgbClr val="00FF00"/>
                </a:highlight>
              </a:rPr>
              <a:t>: 33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</a:t>
            </a:r>
            <a:r>
              <a:rPr lang="en-GB" sz="1400" kern="0" dirty="0">
                <a:solidFill>
                  <a:srgbClr val="FF0000"/>
                </a:solidFill>
              </a:rPr>
              <a:t>c5</a:t>
            </a:r>
            <a:r>
              <a:rPr lang="en-GB" sz="1400" kern="0" dirty="0"/>
              <a:t>, c2, c4, </a:t>
            </a:r>
            <a:r>
              <a:rPr lang="en-GB" sz="1400" kern="0" dirty="0">
                <a:solidFill>
                  <a:srgbClr val="FF0000"/>
                </a:solidFill>
              </a:rPr>
              <a:t>c1</a:t>
            </a:r>
            <a:r>
              <a:rPr lang="en-GB" sz="1400" kern="0" dirty="0"/>
              <a:t>, c3&gt;, </a:t>
            </a:r>
            <a:r>
              <a:rPr lang="en-GB" sz="1400" kern="0" dirty="0" err="1"/>
              <a:t>obj</a:t>
            </a:r>
            <a:r>
              <a:rPr lang="en-GB" sz="1400" kern="0" dirty="0"/>
              <a:t>: 40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</a:t>
            </a:r>
            <a:r>
              <a:rPr lang="en-GB" sz="1400" kern="0" dirty="0">
                <a:solidFill>
                  <a:srgbClr val="FF0000"/>
                </a:solidFill>
              </a:rPr>
              <a:t>c3</a:t>
            </a:r>
            <a:r>
              <a:rPr lang="en-GB" sz="1400" kern="0" dirty="0"/>
              <a:t>, c2, c4, c5, </a:t>
            </a:r>
            <a:r>
              <a:rPr lang="en-GB" sz="1400" kern="0" dirty="0">
                <a:solidFill>
                  <a:srgbClr val="FF0000"/>
                </a:solidFill>
              </a:rPr>
              <a:t>c1</a:t>
            </a:r>
            <a:r>
              <a:rPr lang="en-GB" sz="1400" kern="0" dirty="0"/>
              <a:t>&gt;, </a:t>
            </a:r>
            <a:r>
              <a:rPr lang="en-GB" sz="1400" kern="0" dirty="0" err="1"/>
              <a:t>obj</a:t>
            </a:r>
            <a:r>
              <a:rPr lang="en-GB" sz="1400" kern="0" dirty="0"/>
              <a:t>: 37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&lt;c1, </a:t>
            </a:r>
            <a:r>
              <a:rPr lang="en-GB" sz="1400" kern="0" dirty="0">
                <a:solidFill>
                  <a:srgbClr val="FF0000"/>
                </a:solidFill>
              </a:rPr>
              <a:t>c4</a:t>
            </a:r>
            <a:r>
              <a:rPr lang="en-GB" sz="1400" kern="0" dirty="0"/>
              <a:t>, </a:t>
            </a:r>
            <a:r>
              <a:rPr lang="en-GB" sz="1400" kern="0" dirty="0">
                <a:solidFill>
                  <a:srgbClr val="FF0000"/>
                </a:solidFill>
              </a:rPr>
              <a:t>c2</a:t>
            </a:r>
            <a:r>
              <a:rPr lang="en-GB" sz="1400" kern="0" dirty="0"/>
              <a:t>, c5, c3&gt;, </a:t>
            </a:r>
            <a:r>
              <a:rPr lang="en-GB" sz="1400" kern="0" dirty="0" err="1"/>
              <a:t>obj</a:t>
            </a:r>
            <a:r>
              <a:rPr lang="en-GB" sz="1400" kern="0" dirty="0"/>
              <a:t>: 40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&lt;c1, </a:t>
            </a:r>
            <a:r>
              <a:rPr lang="en-GB" sz="1400" kern="0" dirty="0">
                <a:solidFill>
                  <a:srgbClr val="FF0000"/>
                </a:solidFill>
              </a:rPr>
              <a:t>c5</a:t>
            </a:r>
            <a:r>
              <a:rPr lang="en-GB" sz="1400" kern="0" dirty="0"/>
              <a:t>, c4, </a:t>
            </a:r>
            <a:r>
              <a:rPr lang="en-GB" sz="1400" kern="0" dirty="0">
                <a:solidFill>
                  <a:srgbClr val="FF0000"/>
                </a:solidFill>
              </a:rPr>
              <a:t>c2</a:t>
            </a:r>
            <a:r>
              <a:rPr lang="en-GB" sz="1400" kern="0" dirty="0"/>
              <a:t>, c3&gt;, </a:t>
            </a:r>
            <a:r>
              <a:rPr lang="en-GB" sz="1400" kern="0" dirty="0" err="1"/>
              <a:t>obj</a:t>
            </a:r>
            <a:r>
              <a:rPr lang="en-GB" sz="1400" kern="0" dirty="0"/>
              <a:t>: 37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&lt;c1, </a:t>
            </a:r>
            <a:r>
              <a:rPr lang="en-GB" sz="1400" kern="0" dirty="0">
                <a:solidFill>
                  <a:srgbClr val="FF0000"/>
                </a:solidFill>
              </a:rPr>
              <a:t>c3</a:t>
            </a:r>
            <a:r>
              <a:rPr lang="en-GB" sz="1400" kern="0" dirty="0"/>
              <a:t>, c4, c5, </a:t>
            </a:r>
            <a:r>
              <a:rPr lang="en-GB" sz="1400" kern="0" dirty="0">
                <a:solidFill>
                  <a:srgbClr val="FF0000"/>
                </a:solidFill>
              </a:rPr>
              <a:t>c2</a:t>
            </a:r>
            <a:r>
              <a:rPr lang="en-GB" sz="1400" kern="0" dirty="0"/>
              <a:t>&gt;, </a:t>
            </a:r>
            <a:r>
              <a:rPr lang="en-GB" sz="1400" kern="0" dirty="0" err="1"/>
              <a:t>obj</a:t>
            </a:r>
            <a:r>
              <a:rPr lang="en-GB" sz="1400" kern="0" dirty="0"/>
              <a:t>: 34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kern="0" dirty="0"/>
              <a:t>&lt;c1, c2, </a:t>
            </a:r>
            <a:r>
              <a:rPr lang="en-GB" sz="1400" kern="0" dirty="0">
                <a:solidFill>
                  <a:srgbClr val="FF0000"/>
                </a:solidFill>
              </a:rPr>
              <a:t>c5</a:t>
            </a:r>
            <a:r>
              <a:rPr lang="en-GB" sz="1400" kern="0" dirty="0"/>
              <a:t>, </a:t>
            </a:r>
            <a:r>
              <a:rPr lang="en-GB" sz="1400" kern="0" dirty="0">
                <a:solidFill>
                  <a:srgbClr val="FF0000"/>
                </a:solidFill>
              </a:rPr>
              <a:t>c4</a:t>
            </a:r>
            <a:r>
              <a:rPr lang="en-GB" sz="1400" kern="0" dirty="0"/>
              <a:t>, c3&gt;, </a:t>
            </a:r>
            <a:r>
              <a:rPr lang="en-GB" sz="1400" kern="0" dirty="0" err="1"/>
              <a:t>obj</a:t>
            </a:r>
            <a:r>
              <a:rPr lang="en-GB" sz="1400" kern="0" dirty="0"/>
              <a:t>: 34</a:t>
            </a:r>
          </a:p>
          <a:p>
            <a:pPr marL="457200" lvl="1" indent="0">
              <a:spcBef>
                <a:spcPts val="0"/>
              </a:spcBef>
              <a:buFontTx/>
              <a:buNone/>
            </a:pPr>
            <a:r>
              <a:rPr lang="en-GB" sz="1400" u="sng" kern="0" dirty="0"/>
              <a:t>&lt;c1, c2, c4, </a:t>
            </a:r>
            <a:r>
              <a:rPr lang="en-GB" sz="1400" u="sng" kern="0" dirty="0">
                <a:solidFill>
                  <a:srgbClr val="FF0000"/>
                </a:solidFill>
              </a:rPr>
              <a:t>c3</a:t>
            </a:r>
            <a:r>
              <a:rPr lang="en-GB" sz="1400" u="sng" kern="0" dirty="0"/>
              <a:t>, </a:t>
            </a:r>
            <a:r>
              <a:rPr lang="en-GB" sz="1400" u="sng" kern="0" dirty="0">
                <a:solidFill>
                  <a:srgbClr val="FF0000"/>
                </a:solidFill>
              </a:rPr>
              <a:t>c5</a:t>
            </a:r>
            <a:r>
              <a:rPr lang="en-GB" sz="1400" u="sng" kern="0" dirty="0"/>
              <a:t>&gt;, </a:t>
            </a:r>
            <a:r>
              <a:rPr lang="en-GB" sz="1400" u="sng" kern="0" dirty="0" err="1"/>
              <a:t>obj</a:t>
            </a:r>
            <a:r>
              <a:rPr lang="en-GB" sz="1400" u="sng" kern="0" dirty="0"/>
              <a:t>: 33</a:t>
            </a:r>
          </a:p>
          <a:p>
            <a:pPr marL="11113" lvl="1" indent="0">
              <a:spcBef>
                <a:spcPts val="0"/>
              </a:spcBef>
              <a:buFontTx/>
              <a:buNone/>
            </a:pPr>
            <a:r>
              <a:rPr lang="en-GB" sz="1400" kern="0" dirty="0" err="1"/>
              <a:t>Iter</a:t>
            </a:r>
            <a:r>
              <a:rPr lang="en-GB" sz="1400" kern="0" dirty="0"/>
              <a:t> 2: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/>
              <a:t>&lt;</a:t>
            </a:r>
            <a:r>
              <a:rPr lang="en-US" sz="1400" kern="0" dirty="0">
                <a:solidFill>
                  <a:srgbClr val="C00000"/>
                </a:solidFill>
              </a:rPr>
              <a:t>c2, c4</a:t>
            </a:r>
            <a:r>
              <a:rPr lang="en-US" sz="1400" kern="0" dirty="0"/>
              <a:t>, c1, c5, c3&gt;, obj=37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>
                <a:highlight>
                  <a:srgbClr val="FFFF00"/>
                </a:highlight>
              </a:rPr>
              <a:t>&lt;</a:t>
            </a:r>
            <a:r>
              <a:rPr lang="en-US" sz="1400" kern="0" dirty="0">
                <a:solidFill>
                  <a:srgbClr val="C00000"/>
                </a:solidFill>
                <a:highlight>
                  <a:srgbClr val="FFFF00"/>
                </a:highlight>
              </a:rPr>
              <a:t>c1</a:t>
            </a:r>
            <a:r>
              <a:rPr lang="en-US" sz="1400" kern="0" dirty="0">
                <a:highlight>
                  <a:srgbClr val="FFFF00"/>
                </a:highlight>
              </a:rPr>
              <a:t>, c2, </a:t>
            </a:r>
            <a:r>
              <a:rPr lang="en-US" sz="1400" kern="0" dirty="0">
                <a:solidFill>
                  <a:srgbClr val="C00000"/>
                </a:solidFill>
                <a:highlight>
                  <a:srgbClr val="FFFF00"/>
                </a:highlight>
              </a:rPr>
              <a:t>c4</a:t>
            </a:r>
            <a:r>
              <a:rPr lang="en-US" sz="1400" kern="0" dirty="0">
                <a:highlight>
                  <a:srgbClr val="FFFF00"/>
                </a:highlight>
              </a:rPr>
              <a:t>, c5, c3&gt;, obj=35 (</a:t>
            </a:r>
            <a:r>
              <a:rPr lang="en-US" sz="1400" kern="0" dirty="0" err="1">
                <a:highlight>
                  <a:srgbClr val="FFFF00"/>
                </a:highlight>
              </a:rPr>
              <a:t>tabu</a:t>
            </a:r>
            <a:r>
              <a:rPr lang="en-US" sz="1400" kern="0" dirty="0">
                <a:highlight>
                  <a:srgbClr val="FFFF00"/>
                </a:highlight>
              </a:rPr>
              <a:t>!)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/>
              <a:t>&lt;</a:t>
            </a:r>
            <a:r>
              <a:rPr lang="en-US" sz="1400" kern="0" dirty="0">
                <a:solidFill>
                  <a:srgbClr val="C00000"/>
                </a:solidFill>
              </a:rPr>
              <a:t>c5</a:t>
            </a:r>
            <a:r>
              <a:rPr lang="en-US" sz="1400" kern="0" dirty="0"/>
              <a:t>, c2, c1, </a:t>
            </a:r>
            <a:r>
              <a:rPr lang="en-US" sz="1400" kern="0" dirty="0">
                <a:solidFill>
                  <a:srgbClr val="C00000"/>
                </a:solidFill>
              </a:rPr>
              <a:t>c4</a:t>
            </a:r>
            <a:r>
              <a:rPr lang="en-US" sz="1400" kern="0" dirty="0"/>
              <a:t>, c3&gt;, obj=34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>
                <a:highlight>
                  <a:srgbClr val="00FA00"/>
                </a:highlight>
              </a:rPr>
              <a:t>&lt;</a:t>
            </a:r>
            <a:r>
              <a:rPr lang="en-US" sz="1400" kern="0" dirty="0">
                <a:solidFill>
                  <a:srgbClr val="C00000"/>
                </a:solidFill>
                <a:highlight>
                  <a:srgbClr val="00FA00"/>
                </a:highlight>
              </a:rPr>
              <a:t>c3</a:t>
            </a:r>
            <a:r>
              <a:rPr lang="en-US" sz="1400" kern="0" dirty="0">
                <a:highlight>
                  <a:srgbClr val="00FA00"/>
                </a:highlight>
              </a:rPr>
              <a:t>, c2, c1, c5, </a:t>
            </a:r>
            <a:r>
              <a:rPr lang="en-US" sz="1400" kern="0" dirty="0">
                <a:solidFill>
                  <a:srgbClr val="C00000"/>
                </a:solidFill>
                <a:highlight>
                  <a:srgbClr val="00FA00"/>
                </a:highlight>
              </a:rPr>
              <a:t>c4</a:t>
            </a:r>
            <a:r>
              <a:rPr lang="en-US" sz="1400" kern="0" dirty="0">
                <a:highlight>
                  <a:srgbClr val="00FA00"/>
                </a:highlight>
              </a:rPr>
              <a:t>&gt;, obj=31</a:t>
            </a:r>
            <a:r>
              <a:rPr lang="en-US" sz="1400" kern="0" dirty="0"/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/>
              <a:t>&lt;c4, </a:t>
            </a:r>
            <a:r>
              <a:rPr lang="en-US" sz="1400" kern="0" dirty="0">
                <a:solidFill>
                  <a:srgbClr val="C00000"/>
                </a:solidFill>
              </a:rPr>
              <a:t>c1</a:t>
            </a:r>
            <a:r>
              <a:rPr lang="en-US" sz="1400" kern="0" dirty="0"/>
              <a:t>, </a:t>
            </a:r>
            <a:r>
              <a:rPr lang="en-US" sz="1400" kern="0" dirty="0">
                <a:solidFill>
                  <a:srgbClr val="C00000"/>
                </a:solidFill>
              </a:rPr>
              <a:t>c2</a:t>
            </a:r>
            <a:r>
              <a:rPr lang="en-US" sz="1400" kern="0" dirty="0"/>
              <a:t>, c5, c3&gt;, obj=35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/>
              <a:t> ….            ….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kern="0" dirty="0"/>
              <a:t>&lt;c4, c2, c1, </a:t>
            </a:r>
            <a:r>
              <a:rPr lang="en-US" sz="1400" kern="0" dirty="0">
                <a:solidFill>
                  <a:srgbClr val="C00000"/>
                </a:solidFill>
              </a:rPr>
              <a:t>c3</a:t>
            </a:r>
            <a:r>
              <a:rPr lang="en-US" sz="1400" kern="0" dirty="0"/>
              <a:t>, </a:t>
            </a:r>
            <a:r>
              <a:rPr lang="en-US" sz="1400" kern="0" dirty="0">
                <a:solidFill>
                  <a:srgbClr val="C00000"/>
                </a:solidFill>
              </a:rPr>
              <a:t>c5</a:t>
            </a:r>
            <a:r>
              <a:rPr lang="en-US" sz="1400" kern="0" dirty="0"/>
              <a:t>&gt;, obj=3</a:t>
            </a:r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439064-4CBA-4B4F-B0EC-3B09C2F86A0D}"/>
              </a:ext>
            </a:extLst>
          </p:cNvPr>
          <p:cNvSpPr txBox="1"/>
          <p:nvPr/>
        </p:nvSpPr>
        <p:spPr>
          <a:xfrm>
            <a:off x="4644132" y="4582974"/>
            <a:ext cx="4248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296"/>
                </a:solidFill>
              </a:rPr>
              <a:t>T</a:t>
            </a:r>
            <a:r>
              <a:rPr lang="en-CN" dirty="0">
                <a:solidFill>
                  <a:srgbClr val="323296"/>
                </a:solidFill>
              </a:rPr>
              <a:t>abu tenure</a:t>
            </a:r>
            <a:r>
              <a:rPr lang="en-CN" dirty="0"/>
              <a:t> </a:t>
            </a:r>
            <a:r>
              <a:rPr lang="en-CN" i="1" dirty="0"/>
              <a:t>tten</a:t>
            </a:r>
            <a:r>
              <a:rPr lang="en-CN" dirty="0"/>
              <a:t>: number of iterations a given tabu element remain tabu!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CN" dirty="0"/>
              <a:t>ften implemented as a list of fixed length with FIFO policy.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BB85-C418-D34F-9EFE-05A9A0F0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18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426133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dirty="0" err="1"/>
              <a:t>Tabu</a:t>
            </a:r>
            <a:r>
              <a:rPr lang="en-GB" dirty="0"/>
              <a:t> Search 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1052736"/>
                <a:ext cx="8229600" cy="5184576"/>
              </a:xfrm>
            </p:spPr>
            <p:txBody>
              <a:bodyPr/>
              <a:lstStyle/>
              <a:p>
                <a:pPr marL="0" indent="0">
                  <a:spcBef>
                    <a:spcPts val="300"/>
                  </a:spcBef>
                  <a:buNone/>
                </a:pPr>
                <a:r>
                  <a:rPr lang="en-GB" sz="1400" dirty="0"/>
                  <a:t>Input: </a:t>
                </a:r>
                <a:r>
                  <a:rPr lang="en-GB" sz="1400" b="0" dirty="0"/>
                  <a:t>initial solution s</a:t>
                </a:r>
                <a:r>
                  <a:rPr lang="en-GB" sz="1400" b="0" baseline="-25000" dirty="0"/>
                  <a:t>0</a:t>
                </a:r>
                <a:r>
                  <a:rPr lang="en-GB" sz="1400" b="0" dirty="0"/>
                  <a:t>, </a:t>
                </a:r>
                <a:r>
                  <a:rPr lang="en-GB" sz="1400" b="0" dirty="0" err="1"/>
                  <a:t>tabu_tenure</a:t>
                </a:r>
                <a:r>
                  <a:rPr lang="en-GB" sz="1400" b="0" dirty="0"/>
                  <a:t>, </a:t>
                </a:r>
                <a:r>
                  <a:rPr lang="en-GB" sz="1400" dirty="0"/>
                  <a:t> </a:t>
                </a:r>
                <a:r>
                  <a:rPr lang="en-GB" sz="1400" b="0" dirty="0"/>
                  <a:t>f(.), N(.)    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// for a </a:t>
                </a:r>
                <a:r>
                  <a:rPr lang="en-GB" sz="1600" b="0" dirty="0">
                    <a:solidFill>
                      <a:srgbClr val="FF0000"/>
                    </a:solidFill>
                  </a:rPr>
                  <a:t>minimisation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 problem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GB" sz="1400" dirty="0"/>
                  <a:t>Initialisation: </a:t>
                </a:r>
                <a:r>
                  <a:rPr lang="en-GB" sz="1400" b="0" dirty="0"/>
                  <a:t>s=s</a:t>
                </a:r>
                <a:r>
                  <a:rPr lang="en-GB" sz="1400" b="0" baseline="-25000" dirty="0"/>
                  <a:t>0</a:t>
                </a:r>
                <a:r>
                  <a:rPr lang="en-GB" sz="1400" b="0" dirty="0"/>
                  <a:t>, 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=s</a:t>
                </a:r>
                <a:r>
                  <a:rPr lang="en-GB" sz="1400" b="0" baseline="-25000" dirty="0"/>
                  <a:t>0</a:t>
                </a:r>
                <a:r>
                  <a:rPr lang="en-GB" sz="1400" b="0" dirty="0"/>
                  <a:t>; </a:t>
                </a:r>
                <a:r>
                  <a:rPr lang="en-GB" sz="1400" b="0" dirty="0" err="1"/>
                  <a:t>tabu_list</a:t>
                </a:r>
                <a:r>
                  <a:rPr lang="en-GB" sz="1400" b="0" dirty="0"/>
                  <a:t>=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GB" sz="1400" dirty="0"/>
                  <a:t>;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GB" sz="1400" dirty="0"/>
                  <a:t>while not</a:t>
                </a:r>
                <a:r>
                  <a:rPr lang="en-GB" sz="1400" b="0" dirty="0"/>
                  <a:t> </a:t>
                </a:r>
                <a:r>
                  <a:rPr lang="en-GB" sz="1400" b="0" dirty="0" err="1"/>
                  <a:t>stopping_criteria</a:t>
                </a:r>
                <a:r>
                  <a:rPr lang="en-GB" sz="1400" b="0" dirty="0"/>
                  <a:t>()</a:t>
                </a:r>
                <a:endParaRPr lang="en-GB" sz="1400" dirty="0"/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</a:t>
                </a:r>
                <a:r>
                  <a:rPr lang="en-GB" sz="1400" dirty="0"/>
                  <a:t>sort</a:t>
                </a:r>
                <a:r>
                  <a:rPr lang="en-GB" sz="1400" b="0" dirty="0"/>
                  <a:t> N(s) in increasing order </a:t>
                </a:r>
                <a:r>
                  <a:rPr lang="en-GB" sz="1400" b="0" dirty="0" err="1"/>
                  <a:t>w.r.t</a:t>
                </a:r>
                <a:r>
                  <a:rPr lang="en-GB" sz="1400" b="0" dirty="0"/>
                  <a:t>. f(.);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</a:t>
                </a:r>
                <a:r>
                  <a:rPr lang="en-GB" sz="1400" dirty="0"/>
                  <a:t>for each </a:t>
                </a:r>
                <a:r>
                  <a:rPr lang="en-GB" sz="1400" b="0" dirty="0"/>
                  <a:t>s’ in N(s)</a:t>
                </a:r>
                <a:r>
                  <a:rPr lang="en-GB" sz="1400" dirty="0"/>
                  <a:t> </a:t>
                </a:r>
                <a:r>
                  <a:rPr lang="en-GB" sz="1400" b="0" dirty="0"/>
                  <a:t>		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move=</a:t>
                </a:r>
                <a:r>
                  <a:rPr lang="en-GB" sz="1400" b="0" dirty="0" err="1"/>
                  <a:t>get_neighbourhood_move</a:t>
                </a:r>
                <a:r>
                  <a:rPr lang="en-GB" sz="1400" b="0" dirty="0"/>
                  <a:t>(s, s’);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/>
                  <a:t>		if</a:t>
                </a:r>
                <a:r>
                  <a:rPr lang="en-GB" sz="1400" b="0" dirty="0"/>
                  <a:t>(</a:t>
                </a:r>
                <a:r>
                  <a:rPr lang="en-GB" sz="1400" b="0" dirty="0" err="1"/>
                  <a:t>tabu_list.contains</a:t>
                </a:r>
                <a:r>
                  <a:rPr lang="en-GB" sz="1400" b="0" dirty="0"/>
                  <a:t>(move))                </a:t>
                </a:r>
                <a:r>
                  <a:rPr lang="en-GB" sz="1400" b="0" dirty="0">
                    <a:solidFill>
                      <a:srgbClr val="009051"/>
                    </a:solidFill>
                  </a:rPr>
                  <a:t>	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//</a:t>
                </a:r>
                <a:r>
                  <a:rPr lang="en-GB" sz="1400" b="0" dirty="0" err="1">
                    <a:solidFill>
                      <a:srgbClr val="005A32"/>
                    </a:solidFill>
                  </a:rPr>
                  <a:t>tabu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 move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</a:t>
                </a:r>
                <a:r>
                  <a:rPr lang="en-GB" sz="1400" dirty="0"/>
                  <a:t>if</a:t>
                </a:r>
                <a:r>
                  <a:rPr lang="en-GB" sz="1400" b="0" dirty="0"/>
                  <a:t>(f(s’)&lt;f(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) 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	s = s’; 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 = s’; 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//aspiration criteria satisfied, accept candidate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	</a:t>
                </a:r>
                <a:r>
                  <a:rPr lang="en-GB" sz="1400" dirty="0"/>
                  <a:t>break</a:t>
                </a:r>
                <a:r>
                  <a:rPr lang="en-GB" sz="1400" b="0" dirty="0"/>
                  <a:t>;	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</a:t>
                </a:r>
                <a:r>
                  <a:rPr lang="en-GB" sz="1400" dirty="0" err="1"/>
                  <a:t>endif</a:t>
                </a:r>
                <a:endParaRPr lang="en-GB" sz="1400" dirty="0"/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/>
                  <a:t>		else 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/>
                  <a:t>			</a:t>
                </a:r>
                <a:r>
                  <a:rPr lang="en-GB" sz="1400" b="0" dirty="0"/>
                  <a:t>s = s’; </a:t>
                </a:r>
                <a:r>
                  <a:rPr lang="en-GB" sz="1400" dirty="0"/>
                  <a:t>if</a:t>
                </a:r>
                <a:r>
                  <a:rPr lang="en-GB" sz="1400" b="0" dirty="0"/>
                  <a:t>(f(s’)&lt;f(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)) 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=s’; </a:t>
                </a:r>
                <a:r>
                  <a:rPr lang="en-GB" sz="1400" dirty="0"/>
                  <a:t>endif      </a:t>
                </a:r>
                <a:r>
                  <a:rPr lang="en-GB" sz="1400" b="0" dirty="0">
                    <a:solidFill>
                      <a:srgbClr val="005A32"/>
                    </a:solidFill>
                  </a:rPr>
                  <a:t>//candidate solution accepted</a:t>
                </a:r>
                <a:r>
                  <a:rPr lang="en-GB" sz="1400" b="0" dirty="0"/>
                  <a:t>.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/>
                  <a:t>			</a:t>
                </a:r>
                <a:r>
                  <a:rPr lang="en-GB" sz="1400" b="0" dirty="0" err="1"/>
                  <a:t>tabu_list.add</a:t>
                </a:r>
                <a:r>
                  <a:rPr lang="en-GB" sz="1400" b="0" dirty="0"/>
                  <a:t>(move);   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</a:t>
                </a:r>
                <a:r>
                  <a:rPr lang="en-GB" sz="1400" dirty="0"/>
                  <a:t>if</a:t>
                </a:r>
                <a:r>
                  <a:rPr lang="en-GB" sz="1400" b="0" dirty="0"/>
                  <a:t>(</a:t>
                </a:r>
                <a:r>
                  <a:rPr lang="en-GB" sz="1400" b="0" dirty="0" err="1"/>
                  <a:t>tabu_list.size</a:t>
                </a:r>
                <a:r>
                  <a:rPr lang="en-GB" sz="1400" b="0" dirty="0"/>
                  <a:t>()&gt;</a:t>
                </a:r>
                <a:r>
                  <a:rPr lang="en-GB" sz="1400" b="0" dirty="0" err="1"/>
                  <a:t>tabu_tenure</a:t>
                </a:r>
                <a:r>
                  <a:rPr lang="en-GB" sz="1400" b="0" dirty="0"/>
                  <a:t>) </a:t>
                </a:r>
                <a:r>
                  <a:rPr lang="en-GB" sz="1400" b="0" dirty="0" err="1"/>
                  <a:t>tabu_list.remove_first</a:t>
                </a:r>
                <a:r>
                  <a:rPr lang="en-GB" sz="1400" b="0" dirty="0"/>
                  <a:t>(); </a:t>
                </a:r>
                <a:r>
                  <a:rPr lang="en-GB" sz="1400" dirty="0"/>
                  <a:t>endif</a:t>
                </a:r>
                <a:r>
                  <a:rPr lang="en-GB" sz="1400" b="0" dirty="0"/>
                  <a:t> 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	</a:t>
                </a:r>
                <a:r>
                  <a:rPr lang="en-GB" sz="1400" dirty="0"/>
                  <a:t>break</a:t>
                </a:r>
                <a:r>
                  <a:rPr lang="en-GB" sz="1400" b="0" dirty="0"/>
                  <a:t>;</a:t>
                </a:r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	</a:t>
                </a:r>
                <a:r>
                  <a:rPr lang="en-GB" sz="1400" dirty="0" err="1"/>
                  <a:t>endif</a:t>
                </a:r>
                <a:endParaRPr lang="en-GB" sz="1400" dirty="0"/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b="0" dirty="0"/>
                  <a:t>	</a:t>
                </a:r>
                <a:r>
                  <a:rPr lang="en-GB" sz="1400" dirty="0" err="1"/>
                  <a:t>endfor</a:t>
                </a:r>
                <a:endParaRPr lang="en-GB" sz="1400" dirty="0"/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 err="1"/>
                  <a:t>endwhile</a:t>
                </a:r>
                <a:endParaRPr lang="en-GB" sz="1400" dirty="0"/>
              </a:p>
              <a:p>
                <a:pPr marL="0" indent="0" defTabSz="288000">
                  <a:spcBef>
                    <a:spcPts val="300"/>
                  </a:spcBef>
                  <a:buNone/>
                </a:pPr>
                <a:r>
                  <a:rPr lang="en-GB" sz="1400" dirty="0"/>
                  <a:t>return</a:t>
                </a:r>
                <a:r>
                  <a:rPr lang="en-GB" sz="1400" b="0" dirty="0"/>
                  <a:t> </a:t>
                </a:r>
                <a:r>
                  <a:rPr lang="en-GB" sz="1400" b="0" dirty="0" err="1"/>
                  <a:t>s_best</a:t>
                </a:r>
                <a:r>
                  <a:rPr lang="en-GB" sz="1400" b="0" dirty="0"/>
                  <a:t>;</a:t>
                </a:r>
                <a:endParaRPr lang="en-GB" sz="1800" dirty="0"/>
              </a:p>
            </p:txBody>
          </p:sp>
        </mc:Choice>
        <mc:Fallback xmlns="">
          <p:sp>
            <p:nvSpPr>
              <p:cNvPr id="2355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1052736"/>
                <a:ext cx="8229600" cy="5184576"/>
              </a:xfrm>
              <a:blipFill>
                <a:blip r:embed="rId2"/>
                <a:stretch>
                  <a:fillRect l="-222" t="-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BA237-5373-C446-96D6-6C93774B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139C3-500D-F848-BD58-E3B06AB4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19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1053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Heuristic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0AFA6CF-2961-026A-1C2D-9DEEC4D52D90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Combinatorial Optimization Problem</a:t>
            </a:r>
          </a:p>
          <a:p>
            <a:pPr lvl="1"/>
            <a:r>
              <a:rPr lang="en-US" kern="0" dirty="0"/>
              <a:t>Examples</a:t>
            </a:r>
          </a:p>
          <a:p>
            <a:r>
              <a:rPr lang="en-US" kern="0" dirty="0"/>
              <a:t>Definition of  Heuristic</a:t>
            </a:r>
          </a:p>
          <a:p>
            <a:r>
              <a:rPr lang="en-US" kern="0" dirty="0"/>
              <a:t>Constructive vs. </a:t>
            </a:r>
            <a:r>
              <a:rPr lang="en-GB" b="1" dirty="0">
                <a:solidFill>
                  <a:schemeClr val="tx1"/>
                </a:solidFill>
              </a:rPr>
              <a:t>Perturbative</a:t>
            </a:r>
          </a:p>
          <a:p>
            <a:r>
              <a:rPr lang="en-GB" dirty="0">
                <a:solidFill>
                  <a:schemeClr val="tx1"/>
                </a:solidFill>
              </a:rPr>
              <a:t>Local Search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First Descent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Best Descent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F7A138F-A0A2-DB47-9847-58EC35E1E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72" y="1448793"/>
                <a:ext cx="8229600" cy="4212455"/>
              </a:xfrm>
            </p:spPr>
            <p:txBody>
              <a:bodyPr/>
              <a:lstStyle/>
              <a:p>
                <a:r>
                  <a:rPr lang="en-CN" dirty="0"/>
                  <a:t>In 1D knapsack problem, we use pair-wise swap as our local search</a:t>
                </a:r>
              </a:p>
              <a:p>
                <a:pPr lvl="1"/>
                <a:r>
                  <a:rPr lang="en-US" dirty="0"/>
                  <a:t>i.e.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|∀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CN" dirty="0"/>
                  <a:t> </a:t>
                </a:r>
              </a:p>
              <a:p>
                <a:pPr marL="457200" lvl="1" indent="0">
                  <a:buNone/>
                </a:pPr>
                <a:r>
                  <a:rPr lang="en-CN" dirty="0"/>
                  <a:t>	P: is the list of packed items and </a:t>
                </a:r>
              </a:p>
              <a:p>
                <a:pPr marL="457200" lvl="1" indent="0">
                  <a:buNone/>
                </a:pPr>
                <a:r>
                  <a:rPr lang="en-CN" dirty="0"/>
                  <a:t>	U: list of unpacked items. </a:t>
                </a:r>
              </a:p>
              <a:p>
                <a:r>
                  <a:rPr lang="en-US" dirty="0"/>
                  <a:t>W</a:t>
                </a:r>
                <a:r>
                  <a:rPr lang="en-CN" dirty="0"/>
                  <a:t>hat if initial solution </a:t>
                </a:r>
                <a:r>
                  <a:rPr lang="en-CN" dirty="0">
                    <a:solidFill>
                      <a:srgbClr val="FF0000"/>
                    </a:solidFill>
                  </a:rPr>
                  <a:t>contains less items </a:t>
                </a:r>
                <a:r>
                  <a:rPr lang="en-CN" dirty="0"/>
                  <a:t>than the optimal solution? </a:t>
                </a:r>
              </a:p>
              <a:p>
                <a:pPr lvl="1"/>
                <a:r>
                  <a:rPr lang="en-US" dirty="0">
                    <a:ea typeface="+mn-ea"/>
                  </a:rPr>
                  <a:t>O</a:t>
                </a:r>
                <a:r>
                  <a:rPr lang="en-CN" dirty="0">
                    <a:ea typeface="+mn-ea"/>
                  </a:rPr>
                  <a:t>ptimal solution not reachable </a:t>
                </a:r>
              </a:p>
              <a:p>
                <a:endParaRPr lang="en-CN" b="1" dirty="0">
                  <a:ea typeface="+mn-ea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F7A138F-A0A2-DB47-9847-58EC35E1E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72" y="1448793"/>
                <a:ext cx="8229600" cy="4212455"/>
              </a:xfrm>
              <a:blipFill>
                <a:blip r:embed="rId2"/>
                <a:stretch>
                  <a:fillRect l="-1233" t="-12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A27A0048-C6D7-324E-AF6A-F3113C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VNS - Motivation</a:t>
            </a:r>
            <a:br>
              <a:rPr lang="en-CN" dirty="0"/>
            </a:br>
            <a:r>
              <a:rPr lang="en-CN" dirty="0"/>
              <a:t>Reachability of Search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082EB5-E706-7243-B910-7985A2E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2273F4-0AE3-6F4B-A57B-BB3302E1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20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73703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5435DE-00FB-D94D-8166-7FE361D11CD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273596" y="1117576"/>
            <a:ext cx="4586436" cy="4824536"/>
          </a:xfrm>
        </p:spPr>
        <p:txBody>
          <a:bodyPr/>
          <a:lstStyle/>
          <a:p>
            <a:r>
              <a:rPr lang="en-CN" sz="1800" dirty="0"/>
              <a:t>Systematic change of the neighbourhood in search </a:t>
            </a:r>
          </a:p>
          <a:p>
            <a:r>
              <a:rPr lang="en-CN" sz="1800" dirty="0"/>
              <a:t>Assumes a set of neighborhood with different sizes. </a:t>
            </a:r>
          </a:p>
          <a:p>
            <a:r>
              <a:rPr lang="en-CN" sz="1800" dirty="0"/>
              <a:t>Change of search trajectory </a:t>
            </a:r>
          </a:p>
          <a:p>
            <a:pPr lvl="1"/>
            <a:r>
              <a:rPr lang="en-US" sz="1800" dirty="0"/>
              <a:t>P</a:t>
            </a:r>
            <a:r>
              <a:rPr lang="en-CN" sz="1800" dirty="0"/>
              <a:t>reference is given to small sized neighbourhood. </a:t>
            </a:r>
          </a:p>
          <a:p>
            <a:pPr lvl="1"/>
            <a:r>
              <a:rPr lang="en-CN" sz="1800" dirty="0"/>
              <a:t>Exploration of increasingly distant neighbourhood if no progress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CN" sz="1800" dirty="0">
                <a:solidFill>
                  <a:srgbClr val="FF0000"/>
                </a:solidFill>
              </a:rPr>
              <a:t>ccept a solution if and only if there is an improvement </a:t>
            </a:r>
          </a:p>
          <a:p>
            <a:pPr lvl="1"/>
            <a:endParaRPr lang="en-C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EE45F-10C5-0543-A2DD-1D61B8F9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F829A8-B935-B84B-9A2A-384B5769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CN" dirty="0"/>
              <a:t>Basic Notions of VNS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15B06-1E16-384A-9AC2-0ACE705BA21E}"/>
              </a:ext>
            </a:extLst>
          </p:cNvPr>
          <p:cNvGrpSpPr/>
          <p:nvPr/>
        </p:nvGrpSpPr>
        <p:grpSpPr>
          <a:xfrm>
            <a:off x="5004048" y="1484784"/>
            <a:ext cx="4032448" cy="4032448"/>
            <a:chOff x="4860032" y="2492896"/>
            <a:chExt cx="4032448" cy="40324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F4BDFC-9A3C-344C-982E-08E5B4142CE0}"/>
                </a:ext>
              </a:extLst>
            </p:cNvPr>
            <p:cNvSpPr/>
            <p:nvPr/>
          </p:nvSpPr>
          <p:spPr>
            <a:xfrm>
              <a:off x="4860032" y="2492896"/>
              <a:ext cx="4032448" cy="4032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Solution Space</a:t>
              </a:r>
            </a:p>
          </p:txBody>
        </p:sp>
        <p:pic>
          <p:nvPicPr>
            <p:cNvPr id="11" name="Picture 10" descr="vns-fig.png">
              <a:extLst>
                <a:ext uri="{FF2B5EF4-FFF2-40B4-BE49-F238E27FC236}">
                  <a16:creationId xmlns:a16="http://schemas.microsoft.com/office/drawing/2014/main" id="{A7FE7FF6-1CB4-8E4C-988A-5A1CABC6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1" y="3717032"/>
              <a:ext cx="3400501" cy="1944216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9A92C-B32D-204E-AE2D-C55C833D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21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93844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Variable Neighbourhood Search  Pseudocode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736"/>
            <a:ext cx="8229600" cy="5184576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GB" sz="1600" dirty="0"/>
              <a:t>Input: </a:t>
            </a:r>
            <a:r>
              <a:rPr lang="en-GB" sz="1600" b="0" dirty="0"/>
              <a:t>initial solution s</a:t>
            </a:r>
            <a:r>
              <a:rPr lang="en-GB" sz="1600" b="0" baseline="-25000" dirty="0"/>
              <a:t>0</a:t>
            </a:r>
            <a:r>
              <a:rPr lang="en-GB" sz="1600" b="0" dirty="0"/>
              <a:t>, f(.), &lt;N</a:t>
            </a:r>
            <a:r>
              <a:rPr lang="en-GB" sz="1600" b="0" baseline="-25000" dirty="0"/>
              <a:t>1</a:t>
            </a:r>
            <a:r>
              <a:rPr lang="en-GB" sz="1600" b="0" dirty="0"/>
              <a:t>(.), …,</a:t>
            </a:r>
            <a:r>
              <a:rPr lang="en-GB" sz="1600" b="0" dirty="0" err="1"/>
              <a:t>N</a:t>
            </a:r>
            <a:r>
              <a:rPr lang="en-GB" sz="1600" b="0" baseline="-25000" dirty="0" err="1"/>
              <a:t>k</a:t>
            </a:r>
            <a:r>
              <a:rPr lang="en-GB" sz="1600" b="0" dirty="0"/>
              <a:t>(.)&gt;   </a:t>
            </a:r>
            <a:r>
              <a:rPr lang="en-GB" sz="1600" b="0" dirty="0">
                <a:solidFill>
                  <a:srgbClr val="005A32"/>
                </a:solidFill>
              </a:rPr>
              <a:t>// for a </a:t>
            </a:r>
            <a:r>
              <a:rPr lang="en-GB" sz="1600" b="0" dirty="0">
                <a:solidFill>
                  <a:srgbClr val="FF0000"/>
                </a:solidFill>
              </a:rPr>
              <a:t>minimisation</a:t>
            </a:r>
            <a:r>
              <a:rPr lang="en-GB" sz="1600" b="0" dirty="0">
                <a:solidFill>
                  <a:srgbClr val="005A32"/>
                </a:solidFill>
              </a:rPr>
              <a:t> problem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GB" sz="1600" dirty="0"/>
              <a:t>Initialisation: </a:t>
            </a:r>
            <a:r>
              <a:rPr lang="en-GB" sz="1600" b="0" dirty="0"/>
              <a:t>s=s</a:t>
            </a:r>
            <a:r>
              <a:rPr lang="en-GB" sz="1600" b="0" baseline="-25000" dirty="0"/>
              <a:t>0</a:t>
            </a:r>
            <a:r>
              <a:rPr lang="en-GB" sz="1600" b="0" dirty="0"/>
              <a:t>, </a:t>
            </a:r>
            <a:r>
              <a:rPr lang="en-GB" sz="1600" b="0" dirty="0" err="1"/>
              <a:t>s_best</a:t>
            </a:r>
            <a:r>
              <a:rPr lang="en-GB" sz="1600" b="0" dirty="0"/>
              <a:t>=s</a:t>
            </a:r>
            <a:r>
              <a:rPr lang="en-GB" sz="1600" b="0" baseline="-25000" dirty="0"/>
              <a:t>0</a:t>
            </a:r>
            <a:r>
              <a:rPr lang="en-GB" sz="1600" b="0" dirty="0"/>
              <a:t>, </a:t>
            </a:r>
            <a:r>
              <a:rPr lang="en-GB" sz="1600" b="0" dirty="0" err="1"/>
              <a:t>i</a:t>
            </a:r>
            <a:r>
              <a:rPr lang="en-GB" sz="1600" b="0" dirty="0"/>
              <a:t>=1;                 </a:t>
            </a:r>
            <a:r>
              <a:rPr lang="en-GB" sz="1600" b="0" dirty="0">
                <a:solidFill>
                  <a:srgbClr val="005A32"/>
                </a:solidFill>
              </a:rPr>
              <a:t>// </a:t>
            </a:r>
            <a:r>
              <a:rPr lang="en-GB" sz="1600" b="0" dirty="0" err="1">
                <a:solidFill>
                  <a:srgbClr val="005A32"/>
                </a:solidFill>
              </a:rPr>
              <a:t>i</a:t>
            </a:r>
            <a:r>
              <a:rPr lang="en-GB" sz="1600" b="0" dirty="0">
                <a:solidFill>
                  <a:srgbClr val="005A32"/>
                </a:solidFill>
              </a:rPr>
              <a:t> is neighbourhood index</a:t>
            </a:r>
            <a:endParaRPr lang="en-GB" sz="1600" dirty="0">
              <a:solidFill>
                <a:srgbClr val="005A32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GB" sz="1600" dirty="0"/>
              <a:t>while not</a:t>
            </a:r>
            <a:r>
              <a:rPr lang="en-GB" sz="1600" b="0" dirty="0"/>
              <a:t> </a:t>
            </a:r>
            <a:r>
              <a:rPr lang="en-GB" sz="1600" b="0" dirty="0" err="1"/>
              <a:t>stopping_criteria</a:t>
            </a:r>
            <a:r>
              <a:rPr lang="en-GB" sz="1600" b="0" dirty="0"/>
              <a:t>()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GB" sz="1600" b="0" dirty="0">
                <a:solidFill>
                  <a:srgbClr val="009051"/>
                </a:solidFill>
              </a:rPr>
              <a:t>   </a:t>
            </a:r>
            <a:r>
              <a:rPr lang="en-GB" sz="1600" b="0" dirty="0">
                <a:solidFill>
                  <a:srgbClr val="005A32"/>
                </a:solidFill>
              </a:rPr>
              <a:t>//intensification stage (neighbourhood search)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GB" sz="1600" b="0" dirty="0"/>
              <a:t>   </a:t>
            </a:r>
            <a:r>
              <a:rPr lang="en-GB" sz="1600" dirty="0"/>
              <a:t>while</a:t>
            </a:r>
            <a:r>
              <a:rPr lang="en-GB" sz="1600" b="0" dirty="0"/>
              <a:t> (</a:t>
            </a:r>
            <a:r>
              <a:rPr lang="en-GB" sz="1600" b="0" dirty="0" err="1"/>
              <a:t>i</a:t>
            </a:r>
            <a:r>
              <a:rPr lang="en-GB" sz="1600" b="0" dirty="0"/>
              <a:t> &lt;=k)</a:t>
            </a:r>
            <a:endParaRPr lang="en-GB" sz="1600" dirty="0"/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   s’=</a:t>
            </a:r>
            <a:r>
              <a:rPr lang="en-GB" sz="1600" b="0" dirty="0" err="1"/>
              <a:t>best_descent</a:t>
            </a:r>
            <a:r>
              <a:rPr lang="en-GB" sz="1600" b="0" dirty="0"/>
              <a:t>(N</a:t>
            </a:r>
            <a:r>
              <a:rPr lang="en-GB" sz="1600" b="0" baseline="-25000" dirty="0"/>
              <a:t>i</a:t>
            </a:r>
            <a:r>
              <a:rPr lang="en-GB" sz="1600" b="0" dirty="0"/>
              <a:t>(s));      </a:t>
            </a:r>
            <a:r>
              <a:rPr lang="en-GB" sz="1600" b="0" dirty="0">
                <a:solidFill>
                  <a:srgbClr val="005A32"/>
                </a:solidFill>
              </a:rPr>
              <a:t>//local search</a:t>
            </a: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   </a:t>
            </a:r>
            <a:r>
              <a:rPr lang="en-GB" sz="1600" dirty="0"/>
              <a:t>if </a:t>
            </a:r>
            <a:r>
              <a:rPr lang="en-GB" sz="1600" b="0" dirty="0"/>
              <a:t>f(s’) &lt; f(s)  </a:t>
            </a: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      s=s’;  </a:t>
            </a: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		 </a:t>
            </a:r>
            <a:r>
              <a:rPr lang="en-GB" sz="1600" b="0" dirty="0" err="1"/>
              <a:t>i</a:t>
            </a:r>
            <a:r>
              <a:rPr lang="en-GB" sz="1600" b="0" dirty="0"/>
              <a:t>=1;                              </a:t>
            </a:r>
            <a:r>
              <a:rPr lang="en-GB" sz="1600" b="0" dirty="0">
                <a:solidFill>
                  <a:srgbClr val="005A32"/>
                </a:solidFill>
              </a:rPr>
              <a:t>//switch to the first neighbourhood </a:t>
            </a: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>
                <a:solidFill>
                  <a:srgbClr val="005A32"/>
                </a:solidFill>
              </a:rPr>
              <a:t>		 </a:t>
            </a:r>
            <a:r>
              <a:rPr lang="en-GB" sz="1600" dirty="0">
                <a:solidFill>
                  <a:schemeClr val="tx1"/>
                </a:solidFill>
              </a:rPr>
              <a:t>continue</a:t>
            </a:r>
            <a:r>
              <a:rPr lang="en-GB" sz="1600" b="0" dirty="0">
                <a:solidFill>
                  <a:schemeClr val="tx1"/>
                </a:solidFill>
              </a:rPr>
              <a:t>;               </a:t>
            </a: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   </a:t>
            </a:r>
            <a:r>
              <a:rPr lang="en-GB" sz="1600" dirty="0"/>
              <a:t>else        </a:t>
            </a:r>
            <a:r>
              <a:rPr lang="en-GB" sz="1600" b="0" dirty="0" err="1"/>
              <a:t>i</a:t>
            </a:r>
            <a:r>
              <a:rPr lang="en-GB" sz="1600" b="0" dirty="0"/>
              <a:t>++;                  </a:t>
            </a:r>
            <a:r>
              <a:rPr lang="en-GB" sz="1600" b="0" dirty="0">
                <a:solidFill>
                  <a:srgbClr val="005A32"/>
                </a:solidFill>
              </a:rPr>
              <a:t>//next neighbourhood</a:t>
            </a:r>
            <a:endParaRPr lang="en-GB" sz="1600" dirty="0"/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dirty="0"/>
              <a:t>	  endif</a:t>
            </a:r>
            <a:endParaRPr lang="en-GB" sz="1600" b="0" dirty="0">
              <a:solidFill>
                <a:srgbClr val="005A32"/>
              </a:solidFill>
            </a:endParaRP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dirty="0"/>
              <a:t>   </a:t>
            </a:r>
            <a:r>
              <a:rPr lang="en-GB" sz="1600" dirty="0" err="1"/>
              <a:t>endwhile</a:t>
            </a:r>
            <a:endParaRPr lang="en-GB" sz="1600" dirty="0"/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</a:t>
            </a:r>
            <a:r>
              <a:rPr lang="en-GB" sz="1600" dirty="0"/>
              <a:t>if</a:t>
            </a:r>
            <a:r>
              <a:rPr lang="en-GB" sz="1600" b="0" dirty="0"/>
              <a:t> f(s) &lt; f(</a:t>
            </a:r>
            <a:r>
              <a:rPr lang="en-GB" sz="1600" b="0" dirty="0" err="1"/>
              <a:t>s_best</a:t>
            </a:r>
            <a:r>
              <a:rPr lang="en-GB" sz="1600" b="0" dirty="0"/>
              <a:t>)  </a:t>
            </a:r>
            <a:r>
              <a:rPr lang="en-GB" sz="1600" b="0" dirty="0" err="1"/>
              <a:t>s_best</a:t>
            </a:r>
            <a:r>
              <a:rPr lang="en-GB" sz="1600" b="0" dirty="0"/>
              <a:t> =s;     </a:t>
            </a:r>
            <a:r>
              <a:rPr lang="en-GB" sz="1600" dirty="0"/>
              <a:t>endif </a:t>
            </a:r>
            <a:r>
              <a:rPr lang="en-GB" sz="1600" b="0" dirty="0">
                <a:solidFill>
                  <a:srgbClr val="005A32"/>
                </a:solidFill>
              </a:rPr>
              <a:t>//update best solution</a:t>
            </a:r>
            <a:endParaRPr lang="en-GB" sz="1600" dirty="0"/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b="0" dirty="0"/>
              <a:t>   s=shaking(s);              </a:t>
            </a:r>
            <a:r>
              <a:rPr lang="en-GB" sz="1600" b="0" dirty="0">
                <a:solidFill>
                  <a:srgbClr val="005A32"/>
                </a:solidFill>
              </a:rPr>
              <a:t>//diversification stage (shaking) </a:t>
            </a:r>
            <a:r>
              <a:rPr lang="en-GB" sz="1600" b="0" dirty="0">
                <a:solidFill>
                  <a:srgbClr val="FF0000"/>
                </a:solidFill>
              </a:rPr>
              <a:t>new start point</a:t>
            </a:r>
            <a:endParaRPr lang="en-GB" sz="1600" dirty="0">
              <a:solidFill>
                <a:srgbClr val="FF0000"/>
              </a:solidFill>
            </a:endParaRPr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dirty="0" err="1"/>
              <a:t>endwhile</a:t>
            </a:r>
            <a:endParaRPr lang="en-GB" sz="1600" dirty="0"/>
          </a:p>
          <a:p>
            <a:pPr marL="0" indent="0" defTabSz="288000">
              <a:spcBef>
                <a:spcPts val="300"/>
              </a:spcBef>
              <a:buNone/>
            </a:pPr>
            <a:r>
              <a:rPr lang="en-GB" sz="1600" dirty="0"/>
              <a:t>return</a:t>
            </a:r>
            <a:r>
              <a:rPr lang="en-GB" sz="1600" b="0" dirty="0"/>
              <a:t> </a:t>
            </a:r>
            <a:r>
              <a:rPr lang="en-GB" sz="1600" b="0" dirty="0" err="1"/>
              <a:t>s_best</a:t>
            </a:r>
            <a:r>
              <a:rPr lang="en-GB" sz="1600" b="0" dirty="0"/>
              <a:t>;</a:t>
            </a: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1BE46-0C09-D64E-BF97-ADF6C856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A27AA-9073-B147-A956-A8647B3B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22</a:t>
            </a:fld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90899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E3AB-33F0-9C8D-D79F-413E59FB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444166-3990-BAE2-4648-C40957CE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 </a:t>
            </a:r>
            <a:r>
              <a:rPr lang="en-GB" dirty="0">
                <a:ea typeface="宋体" charset="-122"/>
              </a:rPr>
              <a:t>Genetic Algorithm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1847CA1-EC43-460C-5D67-07834B9B6CB4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Basic concept</a:t>
            </a:r>
          </a:p>
          <a:p>
            <a:r>
              <a:rPr lang="en-US" kern="0" dirty="0"/>
              <a:t>Parents selection</a:t>
            </a:r>
          </a:p>
          <a:p>
            <a:pPr lvl="1"/>
            <a:r>
              <a:rPr lang="en-US" kern="0" dirty="0"/>
              <a:t>Tournament Selection</a:t>
            </a:r>
          </a:p>
          <a:p>
            <a:pPr lvl="1"/>
            <a:r>
              <a:rPr lang="en-US" altLang="en-US" dirty="0"/>
              <a:t>R</a:t>
            </a:r>
            <a:r>
              <a:rPr lang="tr-TR" altLang="en-US" dirty="0" err="1"/>
              <a:t>oulette</a:t>
            </a:r>
            <a:r>
              <a:rPr lang="tr-TR" altLang="en-US" dirty="0"/>
              <a:t> </a:t>
            </a:r>
            <a:r>
              <a:rPr lang="en-US" altLang="en-US" dirty="0"/>
              <a:t>W</a:t>
            </a:r>
            <a:r>
              <a:rPr lang="tr-TR" altLang="en-US" dirty="0" err="1"/>
              <a:t>heel</a:t>
            </a:r>
            <a:r>
              <a:rPr lang="tr-TR" altLang="en-US" dirty="0"/>
              <a:t> </a:t>
            </a:r>
            <a:r>
              <a:rPr lang="tr-TR" altLang="en-US" dirty="0" err="1"/>
              <a:t>Selection</a:t>
            </a:r>
            <a:endParaRPr lang="en-US" kern="0" dirty="0"/>
          </a:p>
          <a:p>
            <a:r>
              <a:rPr lang="en-US" kern="0" dirty="0">
                <a:solidFill>
                  <a:schemeClr val="tx1"/>
                </a:solidFill>
              </a:rPr>
              <a:t>Evolving strategy</a:t>
            </a:r>
          </a:p>
          <a:p>
            <a:pPr lvl="1"/>
            <a:r>
              <a:rPr lang="en-US" kern="0" dirty="0">
                <a:solidFill>
                  <a:schemeClr val="tx1"/>
                </a:solidFill>
              </a:rPr>
              <a:t>Crossover</a:t>
            </a:r>
          </a:p>
          <a:p>
            <a:pPr lvl="2"/>
            <a:r>
              <a:rPr lang="en-US" kern="0" dirty="0">
                <a:solidFill>
                  <a:schemeClr val="tx1"/>
                </a:solidFill>
              </a:rPr>
              <a:t>1 point crossover</a:t>
            </a:r>
          </a:p>
          <a:p>
            <a:pPr lvl="2"/>
            <a:r>
              <a:rPr lang="en-US" kern="0" dirty="0">
                <a:solidFill>
                  <a:schemeClr val="tx1"/>
                </a:solidFill>
              </a:rPr>
              <a:t>2 point crossover</a:t>
            </a:r>
          </a:p>
          <a:p>
            <a:pPr lvl="2"/>
            <a:r>
              <a:rPr lang="en-US" kern="0" dirty="0">
                <a:solidFill>
                  <a:schemeClr val="tx1"/>
                </a:solidFill>
              </a:rPr>
              <a:t>Uniform crossover</a:t>
            </a:r>
          </a:p>
          <a:p>
            <a:pPr lvl="1"/>
            <a:r>
              <a:rPr lang="en-US" kern="0" dirty="0">
                <a:solidFill>
                  <a:schemeClr val="tx1"/>
                </a:solidFill>
              </a:rPr>
              <a:t>Mutation</a:t>
            </a: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8415-6C8A-3647-A4B9-ACF954E8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D4BE8-A001-B147-8566-B1ED7A73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24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9F4FED-4C0D-9142-9934-6F238017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Components of EAs</a:t>
            </a:r>
          </a:p>
        </p:txBody>
      </p:sp>
      <p:pic>
        <p:nvPicPr>
          <p:cNvPr id="44" name="Content Placeholder 8">
            <a:extLst>
              <a:ext uri="{FF2B5EF4-FFF2-40B4-BE49-F238E27FC236}">
                <a16:creationId xmlns:a16="http://schemas.microsoft.com/office/drawing/2014/main" id="{4B034631-76EA-8347-9067-CCDBC97E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135" b="-1236"/>
          <a:stretch/>
        </p:blipFill>
        <p:spPr>
          <a:xfrm>
            <a:off x="457200" y="2146846"/>
            <a:ext cx="8229600" cy="2952328"/>
          </a:xfrm>
        </p:spPr>
      </p:pic>
    </p:spTree>
    <p:extLst>
      <p:ext uri="{BB962C8B-B14F-4D97-AF65-F5344CB8AC3E}">
        <p14:creationId xmlns:p14="http://schemas.microsoft.com/office/powerpoint/2010/main" val="64838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9592" y="1340768"/>
            <a:ext cx="6624736" cy="4115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25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of a Basic GA</a:t>
            </a:r>
          </a:p>
        </p:txBody>
      </p:sp>
    </p:spTree>
    <p:extLst>
      <p:ext uri="{BB962C8B-B14F-4D97-AF65-F5344CB8AC3E}">
        <p14:creationId xmlns:p14="http://schemas.microsoft.com/office/powerpoint/2010/main" val="195093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1" y="1052736"/>
            <a:ext cx="7006232" cy="5112568"/>
          </a:xfrm>
        </p:spPr>
        <p:txBody>
          <a:bodyPr/>
          <a:lstStyle/>
          <a:p>
            <a:r>
              <a:rPr lang="en-GB" sz="2000" dirty="0"/>
              <a:t>Selection strategy decides which individuals have chance to reproduce. Common methods include </a:t>
            </a:r>
            <a:r>
              <a:rPr lang="en-AU" altLang="en-US" sz="2000" i="1" dirty="0">
                <a:sym typeface="Symbol" pitchFamily="18" charset="2"/>
              </a:rPr>
              <a:t>roulette wheel selection, tournament selection, </a:t>
            </a:r>
            <a:r>
              <a:rPr lang="en-GB" altLang="en-US" sz="2000" dirty="0">
                <a:sym typeface="Symbol" pitchFamily="18" charset="2"/>
              </a:rPr>
              <a:t>r</a:t>
            </a:r>
            <a:r>
              <a:rPr lang="en-GB" sz="2000" dirty="0"/>
              <a:t>ank selection, truncation selection, Boltzmann selection, etc.</a:t>
            </a:r>
          </a:p>
          <a:p>
            <a:endParaRPr lang="en-GB" sz="2000" dirty="0"/>
          </a:p>
          <a:p>
            <a:r>
              <a:rPr lang="en-GB" sz="2000" dirty="0"/>
              <a:t>Tournament selection method involves running a number of "tournaments" among  randomly chosen individuals (of </a:t>
            </a:r>
            <a:r>
              <a:rPr lang="en-GB" sz="2000" dirty="0" err="1"/>
              <a:t>tourm</a:t>
            </a:r>
            <a:r>
              <a:rPr lang="en-GB" sz="2000" dirty="0"/>
              <a:t>. size) selecting the one with best fitness at the end</a:t>
            </a:r>
          </a:p>
          <a:p>
            <a:pPr lvl="1"/>
            <a:r>
              <a:rPr lang="en-GB" sz="2000" dirty="0"/>
              <a:t>This process is repeated for selecting each parent to be recombined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26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Selection: Tournament 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C4CE-910D-A44E-9B10-ACD8534F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F37BFA-E499-4A4F-B301-72EB018386DC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9EA1EEE9-769C-CC4E-B6AC-28B1C95C69CF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7F68434-F30D-A645-B62E-71107594B908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3DCB808E-C869-334E-B962-0702B7BD7099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C778B796-2451-7844-962A-41E6865C9304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 err="1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20204" pitchFamily="34" charset="0"/>
              </a:endParaRP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C0B3C357-CE1F-6E49-B0A2-D3FC2B9D0C2E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FCC72E44-56A8-7342-92F4-BE161C0D467B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</a:t>
              </a:r>
              <a:r>
                <a:rPr lang="en-GB" sz="1400" b="1" dirty="0" err="1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functin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20204" pitchFamily="34" charset="0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7CC453CD-41E7-6F4F-B4DB-4A52C5777830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10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1" y="1052736"/>
            <a:ext cx="4197921" cy="5112568"/>
          </a:xfrm>
        </p:spPr>
        <p:txBody>
          <a:bodyPr/>
          <a:lstStyle/>
          <a:p>
            <a:r>
              <a:rPr lang="en-GB" sz="2400" dirty="0"/>
              <a:t>Assume the method chooses randomly chosen individual#1, #2 and #3 at random, then individual#1 with the fitness of 13 is returned as the first parent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27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– </a:t>
            </a:r>
            <a:r>
              <a:rPr lang="en-GB" dirty="0" err="1"/>
              <a:t>tourm</a:t>
            </a:r>
            <a:r>
              <a:rPr lang="en-GB" dirty="0"/>
              <a:t>. size = 3, first parent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1850" y="1928813"/>
            <a:ext cx="2286000" cy="469900"/>
            <a:chOff x="144" y="912"/>
            <a:chExt cx="1440" cy="2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31850" y="2614613"/>
            <a:ext cx="2286000" cy="469900"/>
            <a:chOff x="768" y="864"/>
            <a:chExt cx="1440" cy="296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831850" y="3300413"/>
            <a:ext cx="2286000" cy="469900"/>
            <a:chOff x="768" y="864"/>
            <a:chExt cx="1440" cy="296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31850" y="3986213"/>
            <a:ext cx="2286000" cy="469900"/>
            <a:chOff x="768" y="864"/>
            <a:chExt cx="1440" cy="296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755650" y="1700213"/>
            <a:ext cx="2514600" cy="3946525"/>
            <a:chOff x="96" y="768"/>
            <a:chExt cx="1584" cy="2486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96" y="768"/>
              <a:ext cx="1584" cy="22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528" y="2736"/>
              <a:ext cx="115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en-US" altLang="en-US" sz="2400" b="0">
                <a:latin typeface="Times New Roman" pitchFamily="18" charset="0"/>
              </a:endParaRPr>
            </a:p>
            <a:p>
              <a:r>
                <a:rPr lang="en-US" altLang="en-US" sz="2400" b="0">
                  <a:latin typeface="Times New Roman" pitchFamily="18" charset="0"/>
                </a:rPr>
                <a:t>Population</a:t>
              </a:r>
              <a:endParaRPr lang="en-US" altLang="en-US" u="sng">
                <a:solidFill>
                  <a:srgbClr val="FFCCFF"/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76600" y="1916113"/>
            <a:ext cx="838200" cy="2514600"/>
            <a:chOff x="1680" y="912"/>
            <a:chExt cx="528" cy="1584"/>
          </a:xfrm>
        </p:grpSpPr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680" y="91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168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2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680" y="177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  9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680" y="22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21</a:t>
              </a:r>
            </a:p>
          </p:txBody>
        </p:sp>
      </p:grpSp>
      <p:sp>
        <p:nvSpPr>
          <p:cNvPr id="38" name="Left Arrow 37"/>
          <p:cNvSpPr/>
          <p:nvPr/>
        </p:nvSpPr>
        <p:spPr bwMode="auto">
          <a:xfrm>
            <a:off x="3851920" y="278092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3851920" y="2060848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3851920" y="3356992"/>
            <a:ext cx="360040" cy="21602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3845570" y="2060848"/>
            <a:ext cx="360040" cy="21602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126D06A-2AC7-E147-B677-3C310ECD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9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 animBg="1"/>
      <p:bldP spid="40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8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981232"/>
              </p:ext>
            </p:extLst>
          </p:nvPr>
        </p:nvGraphicFramePr>
        <p:xfrm>
          <a:off x="3509124" y="3312792"/>
          <a:ext cx="402099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558720" progId="Equation.3">
                  <p:embed/>
                </p:oleObj>
              </mc:Choice>
              <mc:Fallback>
                <p:oleObj name="Equation" r:id="rId2" imgW="2400120" imgH="558720" progId="Equation.3">
                  <p:embed/>
                  <p:pic>
                    <p:nvPicPr>
                      <p:cNvPr id="593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124" y="3312792"/>
                        <a:ext cx="4020992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50A4-635D-40A4-9365-ED3B6486DA35}" type="slidenum">
              <a:rPr lang="tr-TR" altLang="en-US"/>
              <a:pPr/>
              <a:t>28</a:t>
            </a:fld>
            <a:endParaRPr lang="tr-TR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5820"/>
            <a:ext cx="8496944" cy="893605"/>
          </a:xfrm>
        </p:spPr>
        <p:txBody>
          <a:bodyPr>
            <a:normAutofit/>
          </a:bodyPr>
          <a:lstStyle/>
          <a:p>
            <a:r>
              <a:rPr lang="en-GB" dirty="0"/>
              <a:t>Selection: </a:t>
            </a:r>
            <a:r>
              <a:rPr lang="en-US" altLang="en-US" dirty="0"/>
              <a:t>R</a:t>
            </a:r>
            <a:r>
              <a:rPr lang="tr-TR" altLang="en-US" dirty="0"/>
              <a:t>oulette </a:t>
            </a:r>
            <a:r>
              <a:rPr lang="en-US" altLang="en-US" dirty="0"/>
              <a:t>W</a:t>
            </a:r>
            <a:r>
              <a:rPr lang="tr-TR" altLang="en-US" dirty="0"/>
              <a:t>heel </a:t>
            </a:r>
            <a:r>
              <a:rPr lang="en-US" altLang="en-US" dirty="0"/>
              <a:t>S</a:t>
            </a:r>
            <a:r>
              <a:rPr lang="tr-TR" altLang="en-US" dirty="0"/>
              <a:t>election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79712" y="1227677"/>
            <a:ext cx="6720551" cy="1748656"/>
          </a:xfrm>
        </p:spPr>
        <p:txBody>
          <a:bodyPr/>
          <a:lstStyle/>
          <a:p>
            <a:r>
              <a:rPr lang="en-US" altLang="en-US" sz="2000" dirty="0"/>
              <a:t>F</a:t>
            </a:r>
            <a:r>
              <a:rPr lang="tr-TR" altLang="en-US" sz="2000" dirty="0"/>
              <a:t>itness level is used to associate a probability</a:t>
            </a:r>
            <a:r>
              <a:rPr lang="en-GB" altLang="en-US" sz="2000" dirty="0"/>
              <a:t> (</a:t>
            </a:r>
            <a:r>
              <a:rPr lang="en-GB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GB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r>
              <a:rPr lang="tr-TR" altLang="en-US" sz="2000" dirty="0"/>
              <a:t> of selection with each individual chromosome </a:t>
            </a:r>
            <a:r>
              <a:rPr lang="en-GB" altLang="en-US" sz="2000" dirty="0"/>
              <a:t> (</a:t>
            </a:r>
            <a:r>
              <a:rPr lang="en-GB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000" dirty="0"/>
              <a:t>)</a:t>
            </a:r>
            <a:endParaRPr lang="en-US" altLang="en-US" sz="2000" dirty="0"/>
          </a:p>
          <a:p>
            <a:r>
              <a:rPr lang="en-US" altLang="en-US" sz="2000" dirty="0"/>
              <a:t>While candidate solutions with a higher fitness will be less likely to be eliminated, there is still a chance that they may be</a:t>
            </a:r>
          </a:p>
        </p:txBody>
      </p:sp>
      <p:pic>
        <p:nvPicPr>
          <p:cNvPr id="59453" name="Picture 61" descr="https://upload.wikimedia.org/wikipedia/commons/2/2a/Fitness_proportionate_selection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2676" y="4160268"/>
            <a:ext cx="3671609" cy="1171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23392"/>
              </p:ext>
            </p:extLst>
          </p:nvPr>
        </p:nvGraphicFramePr>
        <p:xfrm>
          <a:off x="3188485" y="5092700"/>
          <a:ext cx="46291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761760" progId="Equation.3">
                  <p:embed/>
                </p:oleObj>
              </mc:Choice>
              <mc:Fallback>
                <p:oleObj name="Equation" r:id="rId5" imgW="2831760" imgH="76176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8485" y="5092700"/>
                        <a:ext cx="46291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16095" y="5564414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minimisation problem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071" y="3452583"/>
            <a:ext cx="17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Maximisation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073D8-1505-694F-BA8A-9E6233B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BCD889-C5DE-8616-C528-37C624C7836A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E0275F71-B2B9-9C50-41A5-F941B714631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1BE8F40-227D-AD84-D351-E29F60791117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47E9A52C-2CE1-FC78-6AC7-414675F9D4D0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9FD261F9-9F3D-5108-02F3-39EC54B7B04B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 err="1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Reprouction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20204" pitchFamily="34" charset="0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FC1D6F54-DDD2-ABE0-02F0-2F897BD5CB36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69D7B9F-16C0-AFF8-7E84-CF2D2343DEFD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</a:t>
              </a:r>
              <a:r>
                <a:rPr lang="en-GB" sz="1400" b="1" dirty="0" err="1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functin</a:t>
              </a:r>
              <a:endParaRPr lang="en-GB" sz="1400" b="1" dirty="0">
                <a:solidFill>
                  <a:srgbClr val="FFFF00"/>
                </a:solidFill>
                <a:latin typeface="Gamond"/>
                <a:cs typeface="Arial" panose="020B0604020202020204" pitchFamily="34" charset="0"/>
              </a:endParaRP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B21B240D-912D-3E11-CA2A-2886E79A1BA4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34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907703" y="1052736"/>
            <a:ext cx="6984777" cy="5112568"/>
          </a:xfrm>
        </p:spPr>
        <p:txBody>
          <a:bodyPr/>
          <a:lstStyle/>
          <a:p>
            <a:r>
              <a:rPr lang="en-AU" altLang="en-US" sz="2000" dirty="0">
                <a:latin typeface="Gamond"/>
                <a:cs typeface="Gamond"/>
              </a:rPr>
              <a:t>Selected pairs/mates (</a:t>
            </a:r>
            <a:r>
              <a:rPr lang="en-AU" altLang="en-US" sz="2000" i="1" dirty="0">
                <a:latin typeface="Gamond"/>
                <a:cs typeface="Gamond"/>
              </a:rPr>
              <a:t>parents</a:t>
            </a:r>
            <a:r>
              <a:rPr lang="en-AU" altLang="en-US" sz="2000" dirty="0">
                <a:latin typeface="Gamond"/>
                <a:cs typeface="Gamond"/>
              </a:rPr>
              <a:t>) are recombined to form new individuals (children/offspring) – exchange of genetic material</a:t>
            </a:r>
          </a:p>
          <a:p>
            <a:r>
              <a:rPr lang="en-AU" altLang="en-US" sz="2000" dirty="0">
                <a:latin typeface="Gamond"/>
                <a:cs typeface="Gamond"/>
              </a:rPr>
              <a:t>Crossover is applied with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which in general is chosen close to 1.0</a:t>
            </a:r>
          </a:p>
          <a:p>
            <a:pPr marL="0" indent="0">
              <a:buNone/>
            </a:pPr>
            <a:r>
              <a:rPr lang="en-AU" altLang="en-US" sz="2000" b="1" dirty="0">
                <a:latin typeface="Gamond"/>
                <a:cs typeface="Gamond"/>
              </a:rPr>
              <a:t>One Point Crossover (1PTX)</a:t>
            </a:r>
          </a:p>
          <a:p>
            <a:r>
              <a:rPr lang="en-AU" altLang="en-US" sz="2000" dirty="0">
                <a:latin typeface="Gamond"/>
                <a:cs typeface="Gamond"/>
              </a:rPr>
              <a:t>Generate a random number in [0,1), if it is smaller than a </a:t>
            </a:r>
            <a:r>
              <a:rPr lang="en-AU" altLang="en-US" sz="2000" b="1" dirty="0">
                <a:latin typeface="Gamond"/>
                <a:cs typeface="Gamond"/>
              </a:rPr>
              <a:t>crossover probability</a:t>
            </a:r>
            <a:r>
              <a:rPr lang="en-AU" altLang="en-US" sz="2000" dirty="0">
                <a:latin typeface="Gamond"/>
                <a:cs typeface="Gamond"/>
              </a:rPr>
              <a:t> p</a:t>
            </a:r>
            <a:r>
              <a:rPr lang="en-AU" altLang="en-US" sz="2000" baseline="-25000" dirty="0">
                <a:latin typeface="Gamond"/>
                <a:cs typeface="Gamond"/>
              </a:rPr>
              <a:t>c</a:t>
            </a:r>
            <a:r>
              <a:rPr lang="en-AU" altLang="en-US" sz="2000" dirty="0">
                <a:latin typeface="Gamond"/>
                <a:cs typeface="Gamond"/>
              </a:rPr>
              <a:t> Then 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Select a random crossover site in [1,choromosome length]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Split individuals at the selected site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Exchange segments between pairs to form two new individuals</a:t>
            </a:r>
          </a:p>
          <a:p>
            <a:r>
              <a:rPr lang="en-AU" altLang="en-US" sz="2000" dirty="0">
                <a:latin typeface="Gamond"/>
                <a:cs typeface="Gamond"/>
              </a:rPr>
              <a:t>Else</a:t>
            </a:r>
          </a:p>
          <a:p>
            <a:pPr lvl="1"/>
            <a:r>
              <a:rPr lang="en-AU" altLang="en-US" sz="1800" dirty="0">
                <a:latin typeface="Gamond"/>
                <a:cs typeface="Gamond"/>
              </a:rPr>
              <a:t>Copy the individuals as new individuals</a:t>
            </a:r>
          </a:p>
          <a:p>
            <a:endParaRPr lang="en-GB" sz="3600" dirty="0">
              <a:latin typeface="Gamond"/>
              <a:cs typeface="Gamond"/>
            </a:endParaRPr>
          </a:p>
          <a:p>
            <a:endParaRPr lang="en-AU" altLang="en-US" sz="2000" dirty="0">
              <a:latin typeface="Gamond"/>
              <a:cs typeface="Gamond"/>
            </a:endParaRPr>
          </a:p>
          <a:p>
            <a:endParaRPr lang="tr-TR" altLang="en-US" sz="2000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F79B-88B0-4882-AE17-66DE682E93C1}" type="slidenum">
              <a:rPr lang="tr-TR" altLang="en-US"/>
              <a:pPr/>
              <a:t>29</a:t>
            </a:fld>
            <a:endParaRPr lang="tr-TR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Recombination/Crossover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D5EC7-2B22-6B4D-9113-EA62AE7D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5A3A2-855C-5347-8D19-006E520AE005}"/>
              </a:ext>
            </a:extLst>
          </p:cNvPr>
          <p:cNvGrpSpPr/>
          <p:nvPr/>
        </p:nvGrpSpPr>
        <p:grpSpPr>
          <a:xfrm>
            <a:off x="177517" y="980728"/>
            <a:ext cx="1521089" cy="5085708"/>
            <a:chOff x="177517" y="1063721"/>
            <a:chExt cx="1521089" cy="50857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AB8F4C41-6F8B-F043-B7FC-2E74E15D0FC4}"/>
                </a:ext>
              </a:extLst>
            </p:cNvPr>
            <p:cNvSpPr/>
            <p:nvPr/>
          </p:nvSpPr>
          <p:spPr>
            <a:xfrm rot="5400000">
              <a:off x="510422" y="730817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96AF50A-669B-D14E-A0D0-5C737CB8BB4A}"/>
                </a:ext>
              </a:extLst>
            </p:cNvPr>
            <p:cNvSpPr/>
            <p:nvPr/>
          </p:nvSpPr>
          <p:spPr>
            <a:xfrm rot="5400000">
              <a:off x="510421" y="1449139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Initialisation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2FB9BD48-5EE4-0A47-A175-5FEFE8822B85}"/>
                </a:ext>
              </a:extLst>
            </p:cNvPr>
            <p:cNvSpPr/>
            <p:nvPr/>
          </p:nvSpPr>
          <p:spPr>
            <a:xfrm rot="5400000">
              <a:off x="510421" y="2151335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988CF842-B5DB-E84D-A56E-ED5FFCBB3B4B}"/>
                </a:ext>
              </a:extLst>
            </p:cNvPr>
            <p:cNvSpPr/>
            <p:nvPr/>
          </p:nvSpPr>
          <p:spPr>
            <a:xfrm rot="5400000">
              <a:off x="510421" y="2853532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Reproduction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46FAD4B7-5925-4C4B-893F-14D9AEF407C5}"/>
                </a:ext>
              </a:extLst>
            </p:cNvPr>
            <p:cNvSpPr/>
            <p:nvPr/>
          </p:nvSpPr>
          <p:spPr>
            <a:xfrm rot="5400000">
              <a:off x="514882" y="356175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Replacement</a:t>
              </a: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C3CD6CD5-EFD2-CC4B-B4FB-CC6EB12A8346}"/>
                </a:ext>
              </a:extLst>
            </p:cNvPr>
            <p:cNvSpPr/>
            <p:nvPr/>
          </p:nvSpPr>
          <p:spPr>
            <a:xfrm rot="5400000">
              <a:off x="519343" y="4265961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Fitness function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FF7FF7C3-5B8B-AB44-B8AA-925E72566508}"/>
                </a:ext>
              </a:extLst>
            </p:cNvPr>
            <p:cNvSpPr/>
            <p:nvPr/>
          </p:nvSpPr>
          <p:spPr>
            <a:xfrm rot="5400000">
              <a:off x="519343" y="4970166"/>
              <a:ext cx="846359" cy="1512167"/>
            </a:xfrm>
            <a:prstGeom prst="chevron">
              <a:avLst>
                <a:gd name="adj" fmla="val 2073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Gamond"/>
                  <a:cs typeface="Arial" panose="020B0604020202020204" pitchFamily="34" charset="0"/>
                </a:rPr>
                <a:t>Stopping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9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9007-E8E5-4B97-C9EB-3B503717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2AFF53-C5B9-A8DF-8E3A-111B613D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Combinatorial Problems </a:t>
            </a:r>
            <a:r>
              <a:rPr lang="mr-IN" altLang="zh-CN" dirty="0"/>
              <a:t>–</a:t>
            </a:r>
            <a:r>
              <a:rPr lang="en-US" altLang="zh-CN" dirty="0"/>
              <a:t> examples 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9818E-5F4C-4579-0A8C-C98FBE5ED586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4183385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>
                <a:latin typeface="Gamond"/>
                <a:cs typeface="Gamond"/>
              </a:rPr>
              <a:t>Graph coloring problem</a:t>
            </a:r>
          </a:p>
          <a:p>
            <a:pPr marL="441325" lvl="1"/>
            <a:r>
              <a:rPr lang="en-GB" sz="2000" kern="0">
                <a:latin typeface="Gamond"/>
                <a:cs typeface="Gamond"/>
              </a:rPr>
              <a:t>An assignment of labels traditionally called "colours" to elements of a graph subject to certain constraints. </a:t>
            </a:r>
          </a:p>
          <a:p>
            <a:pPr marL="441325" lvl="1"/>
            <a:r>
              <a:rPr lang="en-GB" sz="2000" kern="0">
                <a:latin typeface="Gamond"/>
                <a:cs typeface="Gamond"/>
              </a:rPr>
              <a:t>A way of colouring the vertices of a graph such that no two adjacent vertices share the same colour; this is called a vertex colouring.</a:t>
            </a:r>
          </a:p>
          <a:p>
            <a:pPr marL="41275"/>
            <a:r>
              <a:rPr lang="en-GB" sz="1800" kern="0">
                <a:latin typeface="Gamond"/>
                <a:cs typeface="Gamond"/>
              </a:rPr>
              <a:t>Applications: </a:t>
            </a:r>
          </a:p>
          <a:p>
            <a:pPr marL="441325" lvl="1"/>
            <a:r>
              <a:rPr lang="en-GB" sz="1800" kern="0">
                <a:latin typeface="Gamond"/>
                <a:cs typeface="Gamond"/>
              </a:rPr>
              <a:t>Shared resource allocations</a:t>
            </a:r>
            <a:endParaRPr lang="en-US" sz="1800" kern="0" dirty="0">
              <a:latin typeface="Gamond"/>
              <a:cs typeface="Gamon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3EEB17-56B4-FECC-EE9D-0569C06D9B54}"/>
              </a:ext>
            </a:extLst>
          </p:cNvPr>
          <p:cNvGrpSpPr/>
          <p:nvPr/>
        </p:nvGrpSpPr>
        <p:grpSpPr>
          <a:xfrm>
            <a:off x="5364088" y="3212976"/>
            <a:ext cx="2232248" cy="2088428"/>
            <a:chOff x="6284641" y="2237652"/>
            <a:chExt cx="1559889" cy="13522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665B27-3B00-9E93-7A51-5CE24FCD7D98}"/>
                </a:ext>
              </a:extLst>
            </p:cNvPr>
            <p:cNvSpPr/>
            <p:nvPr/>
          </p:nvSpPr>
          <p:spPr>
            <a:xfrm>
              <a:off x="7302811" y="3298544"/>
              <a:ext cx="288032" cy="288032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7167E12-20F0-A560-D586-F807545586D5}"/>
                </a:ext>
              </a:extLst>
            </p:cNvPr>
            <p:cNvSpPr/>
            <p:nvPr/>
          </p:nvSpPr>
          <p:spPr>
            <a:xfrm>
              <a:off x="6674508" y="3301834"/>
              <a:ext cx="288032" cy="288032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B63CAF-FAC7-7AAA-4D7B-1F70FD86DA0F}"/>
                </a:ext>
              </a:extLst>
            </p:cNvPr>
            <p:cNvSpPr/>
            <p:nvPr/>
          </p:nvSpPr>
          <p:spPr>
            <a:xfrm>
              <a:off x="7252794" y="2237652"/>
              <a:ext cx="288032" cy="288032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D196A3-CAAA-7014-7CFD-2752988C7D36}"/>
                </a:ext>
              </a:extLst>
            </p:cNvPr>
            <p:cNvSpPr/>
            <p:nvPr/>
          </p:nvSpPr>
          <p:spPr>
            <a:xfrm>
              <a:off x="6651613" y="2244087"/>
              <a:ext cx="288032" cy="288032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032A2F-3C9B-80CB-7AB7-30382199EC4A}"/>
                </a:ext>
              </a:extLst>
            </p:cNvPr>
            <p:cNvSpPr/>
            <p:nvPr/>
          </p:nvSpPr>
          <p:spPr>
            <a:xfrm>
              <a:off x="6286684" y="2789628"/>
              <a:ext cx="288032" cy="288032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725CF57-FFF2-4E83-5544-814A294BD7AC}"/>
                </a:ext>
              </a:extLst>
            </p:cNvPr>
            <p:cNvSpPr/>
            <p:nvPr/>
          </p:nvSpPr>
          <p:spPr>
            <a:xfrm>
              <a:off x="7552412" y="2816145"/>
              <a:ext cx="288032" cy="288032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852B73-F6FB-5BAC-E50B-1C1DED1A8466}"/>
                </a:ext>
              </a:extLst>
            </p:cNvPr>
            <p:cNvGrpSpPr/>
            <p:nvPr/>
          </p:nvGrpSpPr>
          <p:grpSpPr>
            <a:xfrm>
              <a:off x="6284641" y="2240081"/>
              <a:ext cx="1559889" cy="1341636"/>
              <a:chOff x="6123089" y="2735436"/>
              <a:chExt cx="1559889" cy="134163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0BB76B-1E5C-F820-108B-FCC06E31E99A}"/>
                  </a:ext>
                </a:extLst>
              </p:cNvPr>
              <p:cNvSpPr/>
              <p:nvPr/>
            </p:nvSpPr>
            <p:spPr>
              <a:xfrm>
                <a:off x="6486527" y="2735436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FAD23E-60C3-9283-1FA1-6C4987F3ACAC}"/>
                  </a:ext>
                </a:extLst>
              </p:cNvPr>
              <p:cNvSpPr/>
              <p:nvPr/>
            </p:nvSpPr>
            <p:spPr>
              <a:xfrm>
                <a:off x="6123089" y="3284984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6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8111FF-D453-E8E4-7D83-3760DB3AD924}"/>
                  </a:ext>
                </a:extLst>
              </p:cNvPr>
              <p:cNvSpPr/>
              <p:nvPr/>
            </p:nvSpPr>
            <p:spPr>
              <a:xfrm>
                <a:off x="7091242" y="2735436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2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42C357-5497-768E-5EBE-CAEFDAD6C640}"/>
                  </a:ext>
                </a:extLst>
              </p:cNvPr>
              <p:cNvSpPr/>
              <p:nvPr/>
            </p:nvSpPr>
            <p:spPr>
              <a:xfrm>
                <a:off x="6508870" y="3789040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5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0CAFAE-2064-1B15-3BDF-DA76702F24AE}"/>
                  </a:ext>
                </a:extLst>
              </p:cNvPr>
              <p:cNvSpPr/>
              <p:nvPr/>
            </p:nvSpPr>
            <p:spPr>
              <a:xfrm>
                <a:off x="7394946" y="3306641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3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BB01E80-7C00-9BBB-3911-82DC048353D1}"/>
                  </a:ext>
                </a:extLst>
              </p:cNvPr>
              <p:cNvSpPr/>
              <p:nvPr/>
            </p:nvSpPr>
            <p:spPr>
              <a:xfrm>
                <a:off x="7133423" y="3789040"/>
                <a:ext cx="288032" cy="2880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4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3C389C3-0044-7392-65D3-780CD68E562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>
                <a:off x="6774559" y="2879452"/>
                <a:ext cx="316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8509BB9-CBD3-66EE-2108-B6AA660999E2}"/>
                  </a:ext>
                </a:extLst>
              </p:cNvPr>
              <p:cNvCxnSpPr>
                <a:stCxn id="27" idx="3"/>
                <a:endCxn id="28" idx="7"/>
              </p:cNvCxnSpPr>
              <p:nvPr/>
            </p:nvCxnSpPr>
            <p:spPr>
              <a:xfrm flipH="1">
                <a:off x="6368940" y="2981287"/>
                <a:ext cx="159768" cy="3458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6514C3C-5702-25F8-F445-4D8636EAA44D}"/>
                  </a:ext>
                </a:extLst>
              </p:cNvPr>
              <p:cNvCxnSpPr>
                <a:cxnSpLocks/>
                <a:stCxn id="31" idx="4"/>
                <a:endCxn id="32" idx="7"/>
              </p:cNvCxnSpPr>
              <p:nvPr/>
            </p:nvCxnSpPr>
            <p:spPr>
              <a:xfrm flipH="1">
                <a:off x="7379274" y="3594673"/>
                <a:ext cx="159688" cy="2365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3589A6E-04EC-6965-E29D-C1A33368D18A}"/>
                  </a:ext>
                </a:extLst>
              </p:cNvPr>
              <p:cNvCxnSpPr>
                <a:cxnSpLocks/>
                <a:stCxn id="30" idx="1"/>
                <a:endCxn id="28" idx="5"/>
              </p:cNvCxnSpPr>
              <p:nvPr/>
            </p:nvCxnSpPr>
            <p:spPr>
              <a:xfrm flipH="1" flipV="1">
                <a:off x="6368940" y="3530835"/>
                <a:ext cx="182111" cy="30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73BF7A7-14EA-BAAD-42A4-CD36D3A6A0CE}"/>
                  </a:ext>
                </a:extLst>
              </p:cNvPr>
              <p:cNvCxnSpPr/>
              <p:nvPr/>
            </p:nvCxnSpPr>
            <p:spPr>
              <a:xfrm>
                <a:off x="6792147" y="3933056"/>
                <a:ext cx="332355" cy="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B18D2C-A516-9765-19A0-6E3A79A05876}"/>
                  </a:ext>
                </a:extLst>
              </p:cNvPr>
              <p:cNvCxnSpPr>
                <a:cxnSpLocks/>
                <a:stCxn id="29" idx="5"/>
                <a:endCxn id="31" idx="0"/>
              </p:cNvCxnSpPr>
              <p:nvPr/>
            </p:nvCxnSpPr>
            <p:spPr>
              <a:xfrm>
                <a:off x="7337093" y="2981287"/>
                <a:ext cx="201869" cy="325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6F4547-3729-4F4F-CA24-2F3CC1D56CA2}"/>
                  </a:ext>
                </a:extLst>
              </p:cNvPr>
              <p:cNvCxnSpPr>
                <a:cxnSpLocks/>
                <a:stCxn id="29" idx="3"/>
                <a:endCxn id="28" idx="6"/>
              </p:cNvCxnSpPr>
              <p:nvPr/>
            </p:nvCxnSpPr>
            <p:spPr>
              <a:xfrm flipH="1">
                <a:off x="6411121" y="2981287"/>
                <a:ext cx="722302" cy="4477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6AC8093-06CA-374E-7D7E-7012A69FDF6E}"/>
                  </a:ext>
                </a:extLst>
              </p:cNvPr>
              <p:cNvCxnSpPr>
                <a:cxnSpLocks/>
                <a:stCxn id="31" idx="1"/>
                <a:endCxn id="27" idx="5"/>
              </p:cNvCxnSpPr>
              <p:nvPr/>
            </p:nvCxnSpPr>
            <p:spPr>
              <a:xfrm flipH="1" flipV="1">
                <a:off x="6732378" y="2981287"/>
                <a:ext cx="704749" cy="367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5AA7828-FFA7-85D1-5FC4-B8B3196A3EA7}"/>
                  </a:ext>
                </a:extLst>
              </p:cNvPr>
              <p:cNvCxnSpPr>
                <a:cxnSpLocks/>
                <a:stCxn id="31" idx="3"/>
                <a:endCxn id="30" idx="7"/>
              </p:cNvCxnSpPr>
              <p:nvPr/>
            </p:nvCxnSpPr>
            <p:spPr>
              <a:xfrm flipH="1">
                <a:off x="6754721" y="3552492"/>
                <a:ext cx="682406" cy="278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38237E9-C7C1-13F5-0DBA-54A9DD934D12}"/>
                  </a:ext>
                </a:extLst>
              </p:cNvPr>
              <p:cNvCxnSpPr>
                <a:cxnSpLocks/>
                <a:stCxn id="32" idx="1"/>
                <a:endCxn id="28" idx="5"/>
              </p:cNvCxnSpPr>
              <p:nvPr/>
            </p:nvCxnSpPr>
            <p:spPr>
              <a:xfrm flipH="1" flipV="1">
                <a:off x="6368940" y="3530835"/>
                <a:ext cx="806664" cy="30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07EF227E-6BDA-A5A8-7B61-D7B397F3F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80969"/>
            <a:ext cx="3009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B95B-6013-48F7-B55B-E77C3C8CDB0A}" type="slidenum">
              <a:rPr lang="tr-TR" altLang="en-US"/>
              <a:pPr/>
              <a:t>30</a:t>
            </a:fld>
            <a:endParaRPr lang="tr-TR" alt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</a:t>
            </a:r>
            <a:endParaRPr lang="tr-T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224312" y="2002755"/>
            <a:ext cx="2514600" cy="3946525"/>
            <a:chOff x="4932363" y="2060575"/>
            <a:chExt cx="2514600" cy="3946525"/>
          </a:xfrm>
        </p:grpSpPr>
        <p:grpSp>
          <p:nvGrpSpPr>
            <p:cNvPr id="65569" name="Group 33"/>
            <p:cNvGrpSpPr>
              <a:grpSpLocks/>
            </p:cNvGrpSpPr>
            <p:nvPr/>
          </p:nvGrpSpPr>
          <p:grpSpPr bwMode="auto">
            <a:xfrm>
              <a:off x="5008563" y="2289175"/>
              <a:ext cx="2286000" cy="469900"/>
              <a:chOff x="144" y="912"/>
              <a:chExt cx="1440" cy="296"/>
            </a:xfrm>
          </p:grpSpPr>
          <p:sp>
            <p:nvSpPr>
              <p:cNvPr id="65570" name="Text Box 34"/>
              <p:cNvSpPr txBox="1">
                <a:spLocks noChangeArrowheads="1"/>
              </p:cNvSpPr>
              <p:nvPr/>
            </p:nvSpPr>
            <p:spPr bwMode="auto">
              <a:xfrm>
                <a:off x="144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1" name="Text Box 35"/>
              <p:cNvSpPr txBox="1">
                <a:spLocks noChangeArrowheads="1"/>
              </p:cNvSpPr>
              <p:nvPr/>
            </p:nvSpPr>
            <p:spPr bwMode="auto">
              <a:xfrm>
                <a:off x="432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2" name="Text Box 36"/>
              <p:cNvSpPr txBox="1">
                <a:spLocks noChangeArrowheads="1"/>
              </p:cNvSpPr>
              <p:nvPr/>
            </p:nvSpPr>
            <p:spPr bwMode="auto">
              <a:xfrm>
                <a:off x="720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3" name="Text Box 37"/>
              <p:cNvSpPr txBox="1">
                <a:spLocks noChangeArrowheads="1"/>
              </p:cNvSpPr>
              <p:nvPr/>
            </p:nvSpPr>
            <p:spPr bwMode="auto">
              <a:xfrm>
                <a:off x="1008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74" name="Text Box 38"/>
              <p:cNvSpPr txBox="1">
                <a:spLocks noChangeArrowheads="1"/>
              </p:cNvSpPr>
              <p:nvPr/>
            </p:nvSpPr>
            <p:spPr bwMode="auto">
              <a:xfrm>
                <a:off x="1296" y="912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75" name="Group 39"/>
            <p:cNvGrpSpPr>
              <a:grpSpLocks/>
            </p:cNvGrpSpPr>
            <p:nvPr/>
          </p:nvGrpSpPr>
          <p:grpSpPr bwMode="auto">
            <a:xfrm>
              <a:off x="5008563" y="2974975"/>
              <a:ext cx="2286000" cy="469900"/>
              <a:chOff x="768" y="864"/>
              <a:chExt cx="1440" cy="296"/>
            </a:xfrm>
          </p:grpSpPr>
          <p:sp>
            <p:nvSpPr>
              <p:cNvPr id="65576" name="Text Box 40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7" name="Text Box 41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8" name="Text Box 42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79" name="Text Box 43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0" name="Text Box 44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1" name="Group 45"/>
            <p:cNvGrpSpPr>
              <a:grpSpLocks/>
            </p:cNvGrpSpPr>
            <p:nvPr/>
          </p:nvGrpSpPr>
          <p:grpSpPr bwMode="auto">
            <a:xfrm>
              <a:off x="5008563" y="3660775"/>
              <a:ext cx="2286000" cy="469900"/>
              <a:chOff x="768" y="864"/>
              <a:chExt cx="1440" cy="296"/>
            </a:xfrm>
          </p:grpSpPr>
          <p:sp>
            <p:nvSpPr>
              <p:cNvPr id="65582" name="Text Box 46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3" name="Text Box 47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4" name="Text Box 48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85" name="Text Box 49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6" name="Text Box 50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87" name="Group 51"/>
            <p:cNvGrpSpPr>
              <a:grpSpLocks/>
            </p:cNvGrpSpPr>
            <p:nvPr/>
          </p:nvGrpSpPr>
          <p:grpSpPr bwMode="auto">
            <a:xfrm>
              <a:off x="5008563" y="4346575"/>
              <a:ext cx="2286000" cy="469900"/>
              <a:chOff x="768" y="864"/>
              <a:chExt cx="1440" cy="296"/>
            </a:xfrm>
          </p:grpSpPr>
          <p:sp>
            <p:nvSpPr>
              <p:cNvPr id="65588" name="Text Box 52"/>
              <p:cNvSpPr txBox="1">
                <a:spLocks noChangeArrowheads="1"/>
              </p:cNvSpPr>
              <p:nvPr/>
            </p:nvSpPr>
            <p:spPr bwMode="auto">
              <a:xfrm>
                <a:off x="768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89" name="Text Box 53"/>
              <p:cNvSpPr txBox="1">
                <a:spLocks noChangeArrowheads="1"/>
              </p:cNvSpPr>
              <p:nvPr/>
            </p:nvSpPr>
            <p:spPr bwMode="auto">
              <a:xfrm>
                <a:off x="1056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5590" name="Text Box 54"/>
              <p:cNvSpPr txBox="1">
                <a:spLocks noChangeArrowheads="1"/>
              </p:cNvSpPr>
              <p:nvPr/>
            </p:nvSpPr>
            <p:spPr bwMode="auto">
              <a:xfrm>
                <a:off x="1344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1" name="Text Box 55"/>
              <p:cNvSpPr txBox="1">
                <a:spLocks noChangeArrowheads="1"/>
              </p:cNvSpPr>
              <p:nvPr/>
            </p:nvSpPr>
            <p:spPr bwMode="auto">
              <a:xfrm>
                <a:off x="1632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5592" name="Text Box 56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288" cy="29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US" altLang="en-US" sz="2400" b="0"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65593" name="Group 57"/>
            <p:cNvGrpSpPr>
              <a:grpSpLocks/>
            </p:cNvGrpSpPr>
            <p:nvPr/>
          </p:nvGrpSpPr>
          <p:grpSpPr bwMode="auto">
            <a:xfrm>
              <a:off x="4932363" y="2060575"/>
              <a:ext cx="2514600" cy="3946525"/>
              <a:chOff x="96" y="768"/>
              <a:chExt cx="1584" cy="2486"/>
            </a:xfrm>
          </p:grpSpPr>
          <p:sp>
            <p:nvSpPr>
              <p:cNvPr id="65594" name="Rectangle 58"/>
              <p:cNvSpPr>
                <a:spLocks noChangeArrowheads="1"/>
              </p:cNvSpPr>
              <p:nvPr/>
            </p:nvSpPr>
            <p:spPr bwMode="auto">
              <a:xfrm>
                <a:off x="96" y="768"/>
                <a:ext cx="1584" cy="225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95" name="Text Box 59"/>
              <p:cNvSpPr txBox="1">
                <a:spLocks noChangeArrowheads="1"/>
              </p:cNvSpPr>
              <p:nvPr/>
            </p:nvSpPr>
            <p:spPr bwMode="auto">
              <a:xfrm>
                <a:off x="528" y="2736"/>
                <a:ext cx="1152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accent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endParaRPr lang="en-US" altLang="en-US" sz="2400" b="0">
                  <a:latin typeface="Times New Roman" pitchFamily="18" charset="0"/>
                </a:endParaRPr>
              </a:p>
              <a:p>
                <a:r>
                  <a:rPr lang="en-US" altLang="en-US" sz="2400" b="0">
                    <a:latin typeface="Times New Roman" pitchFamily="18" charset="0"/>
                  </a:rPr>
                  <a:t>Offspring</a:t>
                </a:r>
                <a:endParaRPr lang="en-US" altLang="en-US" u="sng">
                  <a:solidFill>
                    <a:srgbClr val="FFCCFF"/>
                  </a:solidFill>
                </a:endParaRPr>
              </a:p>
            </p:txBody>
          </p:sp>
        </p:grpSp>
      </p:grpSp>
      <p:sp>
        <p:nvSpPr>
          <p:cNvPr id="65597" name="Line 61"/>
          <p:cNvSpPr>
            <a:spLocks noChangeShapeType="1"/>
          </p:cNvSpPr>
          <p:nvPr/>
        </p:nvSpPr>
        <p:spPr bwMode="auto">
          <a:xfrm>
            <a:off x="1763713" y="1628775"/>
            <a:ext cx="0" cy="2087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5004048" y="2526854"/>
            <a:ext cx="2286000" cy="469900"/>
            <a:chOff x="144" y="912"/>
            <a:chExt cx="1440" cy="296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46" name="Group 10"/>
          <p:cNvGrpSpPr>
            <a:grpSpLocks/>
          </p:cNvGrpSpPr>
          <p:nvPr/>
        </p:nvGrpSpPr>
        <p:grpSpPr bwMode="auto">
          <a:xfrm>
            <a:off x="5004048" y="4402226"/>
            <a:ext cx="2286000" cy="469900"/>
            <a:chOff x="768" y="864"/>
            <a:chExt cx="1440" cy="296"/>
          </a:xfrm>
        </p:grpSpPr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2" name="Group 16"/>
          <p:cNvGrpSpPr>
            <a:grpSpLocks/>
          </p:cNvGrpSpPr>
          <p:nvPr/>
        </p:nvGrpSpPr>
        <p:grpSpPr bwMode="auto">
          <a:xfrm>
            <a:off x="5004048" y="3103116"/>
            <a:ext cx="2286000" cy="469900"/>
            <a:chOff x="768" y="864"/>
            <a:chExt cx="1440" cy="296"/>
          </a:xfrm>
        </p:grpSpPr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57" name="Text Box 21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65558" name="Group 22"/>
          <p:cNvGrpSpPr>
            <a:grpSpLocks/>
          </p:cNvGrpSpPr>
          <p:nvPr/>
        </p:nvGrpSpPr>
        <p:grpSpPr bwMode="auto">
          <a:xfrm>
            <a:off x="5004048" y="3793455"/>
            <a:ext cx="2286000" cy="469900"/>
            <a:chOff x="768" y="864"/>
            <a:chExt cx="1440" cy="296"/>
          </a:xfrm>
        </p:grpSpPr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63" name="Text Box 2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65598" name="Line 62"/>
          <p:cNvSpPr>
            <a:spLocks noChangeShapeType="1"/>
          </p:cNvSpPr>
          <p:nvPr/>
        </p:nvSpPr>
        <p:spPr bwMode="auto">
          <a:xfrm>
            <a:off x="2672112" y="3429000"/>
            <a:ext cx="0" cy="19446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 flipV="1">
            <a:off x="3810000" y="4005064"/>
            <a:ext cx="906016" cy="144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3807918" y="4149080"/>
            <a:ext cx="908098" cy="504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1" name="Line 65"/>
          <p:cNvSpPr>
            <a:spLocks noChangeShapeType="1"/>
          </p:cNvSpPr>
          <p:nvPr/>
        </p:nvSpPr>
        <p:spPr bwMode="auto">
          <a:xfrm flipV="1">
            <a:off x="3779838" y="2636267"/>
            <a:ext cx="10080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2" name="Line 66"/>
          <p:cNvSpPr>
            <a:spLocks noChangeShapeType="1"/>
          </p:cNvSpPr>
          <p:nvPr/>
        </p:nvSpPr>
        <p:spPr bwMode="auto">
          <a:xfrm>
            <a:off x="3779912" y="2852167"/>
            <a:ext cx="10080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3" name="Line 67"/>
          <p:cNvSpPr>
            <a:spLocks noChangeShapeType="1"/>
          </p:cNvSpPr>
          <p:nvPr/>
        </p:nvSpPr>
        <p:spPr bwMode="auto">
          <a:xfrm flipH="1">
            <a:off x="1763713" y="1700213"/>
            <a:ext cx="1655762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4" name="Line 68"/>
          <p:cNvSpPr>
            <a:spLocks noChangeShapeType="1"/>
          </p:cNvSpPr>
          <p:nvPr/>
        </p:nvSpPr>
        <p:spPr bwMode="auto">
          <a:xfrm flipH="1">
            <a:off x="2700338" y="1700213"/>
            <a:ext cx="719137" cy="1873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605" name="Text Box 69"/>
          <p:cNvSpPr txBox="1">
            <a:spLocks noChangeArrowheads="1"/>
          </p:cNvSpPr>
          <p:nvPr/>
        </p:nvSpPr>
        <p:spPr bwMode="auto">
          <a:xfrm>
            <a:off x="3419475" y="1268413"/>
            <a:ext cx="3095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Randomly determined crossover points</a:t>
            </a:r>
            <a:endParaRPr lang="tr-TR" altLang="en-US" sz="2000" b="0" dirty="0"/>
          </a:p>
        </p:txBody>
      </p:sp>
      <p:sp>
        <p:nvSpPr>
          <p:cNvPr id="66" name="Text Box 69"/>
          <p:cNvSpPr txBox="1">
            <a:spLocks noChangeArrowheads="1"/>
          </p:cNvSpPr>
          <p:nvPr/>
        </p:nvSpPr>
        <p:spPr bwMode="auto">
          <a:xfrm>
            <a:off x="7589105" y="2996754"/>
            <a:ext cx="18722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0" dirty="0"/>
              <a:t>Exchange genetic material</a:t>
            </a:r>
            <a:endParaRPr lang="tr-TR" altLang="en-US" sz="2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E73D1-6F16-334D-868C-7EED9FA8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5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2 Point Crossover (2PTX)</a:t>
            </a:r>
          </a:p>
          <a:p>
            <a:r>
              <a:rPr lang="en-GB" sz="2800" dirty="0"/>
              <a:t>K-point Crossover</a:t>
            </a:r>
          </a:p>
          <a:p>
            <a:r>
              <a:rPr lang="en-GB" sz="2800" dirty="0"/>
              <a:t>Uniform Crossover (UX)</a:t>
            </a:r>
          </a:p>
          <a:p>
            <a:pPr lvl="1"/>
            <a:r>
              <a:rPr lang="en-GB" sz="2400" dirty="0"/>
              <a:t>The uniform crossover considers each bit in the parent strings for exchange with a probability of 0.5.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31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Crossover Operators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637928" y="4365104"/>
            <a:ext cx="2286000" cy="469900"/>
            <a:chOff x="144" y="912"/>
            <a:chExt cx="1440" cy="296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144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432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720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1008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Text Box 42"/>
            <p:cNvSpPr txBox="1">
              <a:spLocks noChangeArrowheads="1"/>
            </p:cNvSpPr>
            <p:nvPr/>
          </p:nvSpPr>
          <p:spPr bwMode="auto">
            <a:xfrm>
              <a:off x="1296" y="912"/>
              <a:ext cx="288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1637928" y="5407372"/>
            <a:ext cx="2286000" cy="469900"/>
            <a:chOff x="768" y="864"/>
            <a:chExt cx="1440" cy="296"/>
          </a:xfrm>
          <a:solidFill>
            <a:schemeClr val="accent1"/>
          </a:solidFill>
        </p:grpSpPr>
        <p:sp>
          <p:nvSpPr>
            <p:cNvPr id="18" name="Text Box 50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9" name="Text Box 51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Text Box 52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47342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51914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6486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6105872" y="4365104"/>
            <a:ext cx="4572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563072" y="4365104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6" name="Text Box 50"/>
          <p:cNvSpPr txBox="1">
            <a:spLocks noChangeArrowheads="1"/>
          </p:cNvSpPr>
          <p:nvPr/>
        </p:nvSpPr>
        <p:spPr bwMode="auto">
          <a:xfrm>
            <a:off x="47342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51914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56486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1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6105872" y="5373216"/>
            <a:ext cx="45720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>
                <a:latin typeface="Times New Roman" pitchFamily="18" charset="0"/>
              </a:rPr>
              <a:t>0</a:t>
            </a: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563072" y="5373216"/>
            <a:ext cx="457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9552" y="4798893"/>
            <a:ext cx="3710968" cy="646331"/>
            <a:chOff x="539552" y="4798893"/>
            <a:chExt cx="3710968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539552" y="4798893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Random Number</a:t>
              </a:r>
            </a:p>
          </p:txBody>
        </p:sp>
        <p:cxnSp>
          <p:nvCxnSpPr>
            <p:cNvPr id="43" name="Straight Arrow Connector 42"/>
            <p:cNvCxnSpPr>
              <a:stCxn id="6" idx="2"/>
              <a:endCxn id="18" idx="0"/>
            </p:cNvCxnSpPr>
            <p:nvPr/>
          </p:nvCxnSpPr>
          <p:spPr bwMode="auto">
            <a:xfrm>
              <a:off x="18665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>
              <a:stCxn id="7" idx="2"/>
              <a:endCxn id="19" idx="0"/>
            </p:cNvCxnSpPr>
            <p:nvPr/>
          </p:nvCxnSpPr>
          <p:spPr bwMode="auto">
            <a:xfrm>
              <a:off x="23237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>
              <a:stCxn id="8" idx="2"/>
              <a:endCxn id="20" idx="0"/>
            </p:cNvCxnSpPr>
            <p:nvPr/>
          </p:nvCxnSpPr>
          <p:spPr bwMode="auto">
            <a:xfrm>
              <a:off x="27809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9" idx="2"/>
              <a:endCxn id="21" idx="0"/>
            </p:cNvCxnSpPr>
            <p:nvPr/>
          </p:nvCxnSpPr>
          <p:spPr bwMode="auto">
            <a:xfrm>
              <a:off x="32381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>
              <a:stCxn id="10" idx="2"/>
              <a:endCxn id="22" idx="0"/>
            </p:cNvCxnSpPr>
            <p:nvPr/>
          </p:nvCxnSpPr>
          <p:spPr bwMode="auto">
            <a:xfrm>
              <a:off x="3695328" y="4835004"/>
              <a:ext cx="0" cy="57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7" name="Rectangle 56"/>
            <p:cNvSpPr/>
            <p:nvPr/>
          </p:nvSpPr>
          <p:spPr>
            <a:xfrm>
              <a:off x="1619672" y="5003884"/>
              <a:ext cx="26308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     0.23    0.76    0.15    0.34   0.91</a:t>
              </a:r>
            </a:p>
          </p:txBody>
        </p:sp>
      </p:grpSp>
      <p:pic>
        <p:nvPicPr>
          <p:cNvPr id="62466" name="Picture 2" descr="TwoPointCrossov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988" y="1268760"/>
            <a:ext cx="2378428" cy="1052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B9DDBF-4C66-2F4D-A0FD-A6845900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6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Any offspring might be exposed to mutation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Loop </a:t>
            </a:r>
            <a:r>
              <a:rPr lang="tr-TR" altLang="en-US" dirty="0">
                <a:latin typeface="Gamond"/>
                <a:cs typeface="Gamond"/>
              </a:rPr>
              <a:t>through all the alleles of all the individuals</a:t>
            </a:r>
            <a:r>
              <a:rPr lang="en-GB" altLang="en-US" dirty="0">
                <a:latin typeface="Gamond"/>
                <a:cs typeface="Gamond"/>
              </a:rPr>
              <a:t> one by one</a:t>
            </a:r>
            <a:r>
              <a:rPr lang="tr-TR" altLang="en-US" dirty="0">
                <a:latin typeface="Gamond"/>
                <a:cs typeface="Gamond"/>
              </a:rPr>
              <a:t>, and if that allele is selected for mutation</a:t>
            </a:r>
            <a:r>
              <a:rPr lang="en-US" altLang="en-US" dirty="0">
                <a:latin typeface="Gamond"/>
                <a:cs typeface="Gamond"/>
              </a:rPr>
              <a:t> with a given probability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,</a:t>
            </a:r>
            <a:r>
              <a:rPr lang="tr-TR" altLang="en-US" dirty="0">
                <a:latin typeface="Gamond"/>
                <a:cs typeface="Gamond"/>
              </a:rPr>
              <a:t> you can either change it by a small amount or replace it with a new value</a:t>
            </a:r>
            <a:endParaRPr lang="en-US" altLang="en-US" dirty="0">
              <a:latin typeface="Gamond"/>
              <a:cs typeface="Gamond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Gamond"/>
                <a:cs typeface="Gamond"/>
              </a:rPr>
              <a:t>For binary representation mutation corresponds to flipping a selected gene value (0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1, 1</a:t>
            </a:r>
            <a:r>
              <a:rPr lang="en-AU" altLang="en-US" sz="2000" dirty="0">
                <a:latin typeface="Gamond"/>
                <a:cs typeface="Gamond"/>
                <a:sym typeface="Symbol" pitchFamily="18" charset="2"/>
              </a:rPr>
              <a:t></a:t>
            </a:r>
            <a:r>
              <a:rPr lang="en-US" altLang="en-US" sz="2000" dirty="0">
                <a:latin typeface="Gamond"/>
                <a:cs typeface="Gamond"/>
              </a:rPr>
              <a:t>0)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provides diversity and allows GA to investigate different regions of the search space (escaping)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Gamond"/>
                <a:cs typeface="Gamond"/>
              </a:rPr>
              <a:t>Mutation rate is typically chosen to be very small (0.001, 0.1). Choosing </a:t>
            </a:r>
            <a:r>
              <a:rPr lang="en-US" altLang="en-US" i="1" dirty="0">
                <a:latin typeface="Gamond"/>
                <a:cs typeface="Gamond"/>
              </a:rPr>
              <a:t>p</a:t>
            </a:r>
            <a:r>
              <a:rPr lang="en-US" altLang="en-US" i="1" baseline="-25000" dirty="0">
                <a:latin typeface="Gamond"/>
                <a:cs typeface="Gamond"/>
              </a:rPr>
              <a:t>m</a:t>
            </a:r>
            <a:r>
              <a:rPr lang="en-US" altLang="en-US" dirty="0">
                <a:latin typeface="Gamond"/>
                <a:cs typeface="Gamond"/>
              </a:rPr>
              <a:t> as (</a:t>
            </a:r>
            <a:r>
              <a:rPr lang="en-US" altLang="en-US" i="1" dirty="0">
                <a:latin typeface="Gamond"/>
                <a:cs typeface="Gamond"/>
              </a:rPr>
              <a:t>1/chromosome length) </a:t>
            </a:r>
            <a:r>
              <a:rPr lang="en-US" altLang="en-US" dirty="0">
                <a:latin typeface="Gamond"/>
                <a:cs typeface="Gamond"/>
              </a:rPr>
              <a:t>implies on average a single gene will be mutated for an individual.</a:t>
            </a:r>
            <a:endParaRPr lang="tr-TR" altLang="en-US" dirty="0">
              <a:latin typeface="Gamond"/>
              <a:cs typeface="Gamond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D107-276E-481C-BB9A-8F2D749D415A}" type="slidenum">
              <a:rPr lang="tr-TR" altLang="en-US"/>
              <a:pPr/>
              <a:t>32</a:t>
            </a:fld>
            <a:endParaRPr lang="tr-TR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Mutation</a:t>
            </a:r>
            <a:endParaRPr lang="tr-TR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9F532-9561-B541-8F78-75302EF0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793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3419871" y="1052736"/>
            <a:ext cx="5278041" cy="5112568"/>
          </a:xfrm>
        </p:spPr>
        <p:txBody>
          <a:bodyPr/>
          <a:lstStyle/>
          <a:p>
            <a:r>
              <a:rPr lang="en-US" altLang="en-US" dirty="0"/>
              <a:t>A loop is performed on each individual </a:t>
            </a:r>
            <a:endParaRPr lang="en-US" altLang="en-US" sz="2800" dirty="0"/>
          </a:p>
          <a:p>
            <a:pPr lvl="1"/>
            <a:r>
              <a:rPr lang="en-US" altLang="en-US" dirty="0"/>
              <a:t>If a random value in [0,1) is &lt;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m</a:t>
            </a:r>
            <a:r>
              <a:rPr lang="en-US" altLang="en-US" dirty="0"/>
              <a:t> =0.2 (1/5), then the allele value is flipped, otherwise kept same. </a:t>
            </a:r>
            <a:r>
              <a:rPr lang="en-US" altLang="en-US" sz="2000" dirty="0"/>
              <a:t> 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B05AE-0211-4A3A-9500-2E0050C1AD21}" type="slidenum">
              <a:rPr lang="tr-TR" altLang="en-US"/>
              <a:pPr/>
              <a:t>33</a:t>
            </a:fld>
            <a:endParaRPr lang="tr-TR" alt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VII</a:t>
            </a:r>
            <a:endParaRPr lang="tr-TR" altLang="en-US"/>
          </a:p>
        </p:txBody>
      </p:sp>
      <p:grpSp>
        <p:nvGrpSpPr>
          <p:cNvPr id="67616" name="Group 32"/>
          <p:cNvGrpSpPr>
            <a:grpSpLocks/>
          </p:cNvGrpSpPr>
          <p:nvPr/>
        </p:nvGrpSpPr>
        <p:grpSpPr bwMode="auto">
          <a:xfrm>
            <a:off x="827088" y="2527052"/>
            <a:ext cx="2286000" cy="469900"/>
            <a:chOff x="768" y="864"/>
            <a:chExt cx="1440" cy="296"/>
          </a:xfrm>
          <a:noFill/>
        </p:grpSpPr>
        <p:sp>
          <p:nvSpPr>
            <p:cNvPr id="67617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8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19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620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7621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19760" y="2239739"/>
            <a:ext cx="2532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0.23    0.76    0.41    0.14   0.91</a:t>
            </a: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185851" y="2525486"/>
            <a:ext cx="467085" cy="4788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1</a:t>
            </a:r>
          </a:p>
        </p:txBody>
      </p:sp>
      <p:sp>
        <p:nvSpPr>
          <p:cNvPr id="2" name="Down Arrow 1"/>
          <p:cNvSpPr/>
          <p:nvPr/>
        </p:nvSpPr>
        <p:spPr bwMode="auto">
          <a:xfrm>
            <a:off x="9716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1436713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1922825" y="1852228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2386853" y="1852679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2771800" y="1844824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890896" y="4615284"/>
            <a:ext cx="2286000" cy="469900"/>
            <a:chOff x="768" y="864"/>
            <a:chExt cx="1440" cy="296"/>
          </a:xfrm>
          <a:noFill/>
        </p:grpSpPr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768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1056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344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1632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 dirty="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920" y="864"/>
              <a:ext cx="288" cy="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en-US" sz="2400" b="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83568" y="4327971"/>
            <a:ext cx="254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     0.47    0.19    0.28    0.94   0.78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1345834" y="4615284"/>
            <a:ext cx="457200" cy="469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en-US" sz="2400" b="0" dirty="0">
                <a:latin typeface="Times New Roman" pitchFamily="18" charset="0"/>
              </a:rPr>
              <a:t>0</a:t>
            </a:r>
          </a:p>
        </p:txBody>
      </p:sp>
      <p:sp>
        <p:nvSpPr>
          <p:cNvPr id="45" name="Down Arrow 44"/>
          <p:cNvSpPr/>
          <p:nvPr/>
        </p:nvSpPr>
        <p:spPr bwMode="auto">
          <a:xfrm>
            <a:off x="10354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Down Arrow 45"/>
          <p:cNvSpPr/>
          <p:nvPr/>
        </p:nvSpPr>
        <p:spPr bwMode="auto">
          <a:xfrm>
            <a:off x="1500521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>
            <a:off x="1986633" y="3940460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>
            <a:off x="2450661" y="3940911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2835608" y="3933056"/>
            <a:ext cx="15235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319BA-75EA-924D-B76A-877AEC65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6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C6D-ED19-B203-9C3C-5C2087E3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19A57E-F252-1F49-CBBE-A896B3DD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6 </a:t>
            </a:r>
            <a:r>
              <a:rPr lang="en-GB" dirty="0">
                <a:ea typeface="宋体" charset="-122"/>
              </a:rPr>
              <a:t>Linear Programming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84BF40F-8B56-90E0-563D-5650F1B077BE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Matrix</a:t>
            </a:r>
          </a:p>
          <a:p>
            <a:r>
              <a:rPr lang="en-US" kern="0" dirty="0"/>
              <a:t>Process of Linear Programming</a:t>
            </a:r>
          </a:p>
          <a:p>
            <a:pPr lvl="1"/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lang="en-US" altLang="zh-CN" dirty="0"/>
              <a:t>Determine Decision Variables </a:t>
            </a:r>
          </a:p>
          <a:p>
            <a:pPr lvl="1"/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lang="en-US" altLang="zh-CN" dirty="0"/>
              <a:t>Formulate Objective Function</a:t>
            </a:r>
          </a:p>
          <a:p>
            <a:pPr lvl="1"/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lang="en-US" altLang="zh-CN" dirty="0"/>
              <a:t>Formulate Constraints </a:t>
            </a:r>
          </a:p>
          <a:p>
            <a:pPr lvl="1"/>
            <a:r>
              <a:rPr lang="en-US" altLang="zh-CN" kern="0" dirty="0"/>
              <a:t>Step 4: Solve the Problem</a:t>
            </a:r>
          </a:p>
          <a:p>
            <a:r>
              <a:rPr lang="en-US" altLang="zh-CN" kern="0" dirty="0"/>
              <a:t>Solving methods</a:t>
            </a:r>
          </a:p>
          <a:p>
            <a:pPr lvl="1"/>
            <a:r>
              <a:rPr lang="en-US" altLang="zh-CN" kern="0" dirty="0"/>
              <a:t>Graph based</a:t>
            </a:r>
          </a:p>
          <a:p>
            <a:pPr lvl="1"/>
            <a:r>
              <a:rPr lang="en-US" altLang="zh-CN" kern="0" dirty="0"/>
              <a:t>Simplex</a:t>
            </a:r>
          </a:p>
          <a:p>
            <a:r>
              <a:rPr lang="en-US" altLang="zh-CN" kern="0" dirty="0"/>
              <a:t>Branch-and-Bound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lvl="1"/>
            <a:endParaRPr lang="en-US" kern="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Formulate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LP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6200" y="930959"/>
            <a:ext cx="8991600" cy="5638800"/>
          </a:xfrm>
        </p:spPr>
        <p:txBody>
          <a:bodyPr/>
          <a:lstStyle/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lang="en-US" altLang="zh-CN" dirty="0"/>
              <a:t>Determine Decision Variables </a:t>
            </a:r>
          </a:p>
          <a:p>
            <a:pPr marL="400050" lvl="1" indent="0">
              <a:buNone/>
            </a:pPr>
            <a:r>
              <a:rPr lang="en-US" altLang="zh-CN" b="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Aqua-Spas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produced</a:t>
            </a:r>
            <a:endParaRPr lang="en-US" altLang="zh-CN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00050" lvl="1" indent="0">
              <a:buNone/>
            </a:pPr>
            <a:r>
              <a:rPr lang="en-US" altLang="zh-CN" b="0" i="1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solidFill>
                  <a:schemeClr val="accent4"/>
                </a:solidFill>
              </a:rPr>
              <a:t>2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Hydro-Lux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produced</a:t>
            </a:r>
            <a:endParaRPr lang="en-US" altLang="zh-CN" b="0" baseline="-25000" dirty="0">
              <a:solidFill>
                <a:schemeClr val="accent4"/>
              </a:solidFill>
            </a:endParaRPr>
          </a:p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lang="en-US" altLang="zh-CN" dirty="0"/>
              <a:t>Formulate Objective Function</a:t>
            </a:r>
            <a:br>
              <a:rPr lang="en-US" altLang="zh-CN" dirty="0"/>
            </a:b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Max 350</a:t>
            </a:r>
            <a:r>
              <a:rPr lang="en-US" altLang="zh-CN" b="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b="0" dirty="0">
                <a:latin typeface="Times New Roman" charset="0"/>
                <a:ea typeface="Times New Roman" charset="0"/>
                <a:cs typeface="Times New Roman" charset="0"/>
              </a:rPr>
              <a:t> + 300</a:t>
            </a:r>
            <a:r>
              <a:rPr lang="en-US" altLang="zh-CN" b="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en-US" altLang="zh-CN" dirty="0"/>
          </a:p>
          <a:p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lang="en-US" altLang="zh-CN" dirty="0"/>
              <a:t>Formulate Constraints </a:t>
            </a:r>
          </a:p>
          <a:p>
            <a:pPr marL="400050" lvl="1" indent="0">
              <a:buNone/>
            </a:pPr>
            <a:r>
              <a:rPr lang="en-US" altLang="zh-CN" b="0" i="1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solidFill>
                  <a:schemeClr val="accent4"/>
                </a:solidFill>
              </a:rPr>
              <a:t>1</a:t>
            </a:r>
            <a:r>
              <a:rPr lang="en-US" altLang="zh-CN" b="0" dirty="0">
                <a:solidFill>
                  <a:schemeClr val="accent4"/>
                </a:solidFill>
              </a:rPr>
              <a:t> + </a:t>
            </a:r>
            <a:r>
              <a:rPr lang="en-US" altLang="zh-CN" b="0" i="1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="0" baseline="-25000" dirty="0">
                <a:solidFill>
                  <a:schemeClr val="accent4"/>
                </a:solidFill>
              </a:rPr>
              <a:t>2</a:t>
            </a:r>
            <a:r>
              <a:rPr lang="en-US" altLang="zh-CN" b="0" dirty="0">
                <a:solidFill>
                  <a:schemeClr val="accent4"/>
                </a:solidFill>
              </a:rPr>
              <a:t> = 200</a:t>
            </a:r>
          </a:p>
          <a:p>
            <a:pPr marL="400050" lvl="1" indent="0">
              <a:buNone/>
            </a:pPr>
            <a:r>
              <a:rPr lang="en-US" altLang="zh-CN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en-US" altLang="zh-CN" i="1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aseline="-25000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 + 6</a:t>
            </a:r>
            <a:r>
              <a:rPr lang="en-US" altLang="zh-CN" i="1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baseline="-25000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dirty="0">
                <a:solidFill>
                  <a:schemeClr val="accent4"/>
                </a:solidFill>
                <a:latin typeface="Times New Roman" charset="0"/>
                <a:ea typeface="Times New Roman" charset="0"/>
                <a:cs typeface="Times New Roman" charset="0"/>
              </a:rPr>
              <a:t> = 1,566</a:t>
            </a:r>
          </a:p>
          <a:p>
            <a:pPr marL="400050" lvl="1" indent="0">
              <a:buNone/>
            </a:pPr>
            <a:r>
              <a:rPr lang="en-US" altLang="zh-CN" sz="2000" b="0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altLang="zh-CN" sz="2000" b="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000" b="0" dirty="0">
                <a:latin typeface="Times New Roman" charset="0"/>
                <a:ea typeface="Times New Roman" charset="0"/>
                <a:cs typeface="Times New Roman" charset="0"/>
              </a:rPr>
              <a:t> + 16</a:t>
            </a:r>
            <a:r>
              <a:rPr lang="en-US" altLang="zh-CN" sz="2000" b="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000" b="0" dirty="0">
                <a:latin typeface="Times New Roman" charset="0"/>
                <a:ea typeface="Times New Roman" charset="0"/>
                <a:cs typeface="Times New Roman" charset="0"/>
              </a:rPr>
              <a:t> = 2,880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9C8E570F-F7E0-4244-A98C-C9B57BF6FB6F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51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2" descr="70%"/>
          <p:cNvSpPr>
            <a:spLocks/>
          </p:cNvSpPr>
          <p:nvPr/>
        </p:nvSpPr>
        <p:spPr bwMode="auto">
          <a:xfrm>
            <a:off x="1504950" y="2886075"/>
            <a:ext cx="3783013" cy="3021013"/>
          </a:xfrm>
          <a:custGeom>
            <a:avLst/>
            <a:gdLst>
              <a:gd name="T0" fmla="*/ 0 w 2383"/>
              <a:gd name="T1" fmla="*/ 0 h 1903"/>
              <a:gd name="T2" fmla="*/ 0 w 2383"/>
              <a:gd name="T3" fmla="*/ 2147483647 h 1903"/>
              <a:gd name="T4" fmla="*/ 2147483647 w 2383"/>
              <a:gd name="T5" fmla="*/ 2147483647 h 1903"/>
              <a:gd name="T6" fmla="*/ 2147483647 w 2383"/>
              <a:gd name="T7" fmla="*/ 2147483647 h 1903"/>
              <a:gd name="T8" fmla="*/ 2147483647 w 2383"/>
              <a:gd name="T9" fmla="*/ 2147483647 h 1903"/>
              <a:gd name="T10" fmla="*/ 0 w 2383"/>
              <a:gd name="T11" fmla="*/ 0 h 19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83"/>
              <a:gd name="T19" fmla="*/ 0 h 1903"/>
              <a:gd name="T20" fmla="*/ 2383 w 2383"/>
              <a:gd name="T21" fmla="*/ 1903 h 19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83" h="1903">
                <a:moveTo>
                  <a:pt x="0" y="0"/>
                </a:moveTo>
                <a:lnTo>
                  <a:pt x="0" y="1902"/>
                </a:lnTo>
                <a:lnTo>
                  <a:pt x="2382" y="1896"/>
                </a:lnTo>
                <a:lnTo>
                  <a:pt x="1774" y="1186"/>
                </a:lnTo>
                <a:lnTo>
                  <a:pt x="1052" y="637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1419225" y="5910263"/>
            <a:ext cx="618172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2560638" y="5910263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3606800" y="5910263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4652963" y="5910263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5699125" y="5910263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6745288" y="5910263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V="1">
            <a:off x="1514475" y="1022350"/>
            <a:ext cx="0" cy="4964113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H="1">
            <a:off x="1419225" y="5070475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H="1">
            <a:off x="1419225" y="4230688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>
            <a:off x="1419225" y="3389313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H="1">
            <a:off x="1419225" y="2549525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H="1">
            <a:off x="1419225" y="1709738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904875" y="838200"/>
            <a:ext cx="99060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b="1" baseline="-25000" dirty="0"/>
              <a:t>2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7315200" y="6019800"/>
            <a:ext cx="99060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b="1" baseline="-25000" dirty="0"/>
              <a:t>1</a:t>
            </a: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879475" y="152082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250</a:t>
            </a:r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881063" y="239077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200</a:t>
            </a: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863600" y="320992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150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881063" y="4064000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100</a:t>
            </a: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931863" y="489902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 50</a:t>
            </a:r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981075" y="5734050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  0</a:t>
            </a: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1233488" y="6019800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  0</a:t>
            </a:r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303463" y="6037263"/>
            <a:ext cx="568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 50</a:t>
            </a: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305175" y="600392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100</a:t>
            </a: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4340225" y="6019800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150</a:t>
            </a: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5394325" y="603567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200</a:t>
            </a:r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6445250" y="6035675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250</a:t>
            </a:r>
          </a:p>
        </p:txBody>
      </p:sp>
      <p:sp>
        <p:nvSpPr>
          <p:cNvPr id="17437" name="Line 29"/>
          <p:cNvSpPr>
            <a:spLocks noChangeShapeType="1"/>
          </p:cNvSpPr>
          <p:nvPr/>
        </p:nvSpPr>
        <p:spPr bwMode="auto">
          <a:xfrm flipH="1">
            <a:off x="4456113" y="4700588"/>
            <a:ext cx="1403350" cy="890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3902075" y="2206625"/>
            <a:ext cx="245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objective function </a:t>
            </a: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3492500" y="2520950"/>
            <a:ext cx="3776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/>
              <a:t>350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800" b="1" baseline="-25000" dirty="0"/>
              <a:t>1</a:t>
            </a:r>
            <a:r>
              <a:rPr lang="en-US" sz="1800" b="1" dirty="0"/>
              <a:t> + 300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800" b="1" baseline="-25000" dirty="0"/>
              <a:t>2</a:t>
            </a:r>
            <a:r>
              <a:rPr lang="en-US" sz="1800" b="1" dirty="0"/>
              <a:t> = 35,000</a:t>
            </a:r>
          </a:p>
        </p:txBody>
      </p:sp>
      <p:sp>
        <p:nvSpPr>
          <p:cNvPr id="17440" name="Line 32"/>
          <p:cNvSpPr>
            <a:spLocks noChangeShapeType="1"/>
          </p:cNvSpPr>
          <p:nvPr/>
        </p:nvSpPr>
        <p:spPr bwMode="auto">
          <a:xfrm flipH="1">
            <a:off x="1816100" y="2686050"/>
            <a:ext cx="2220913" cy="1455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>
            <a:off x="1514475" y="2895600"/>
            <a:ext cx="1681163" cy="1009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>
            <a:off x="3181350" y="3895725"/>
            <a:ext cx="1152525" cy="876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>
            <a:off x="4324350" y="4772025"/>
            <a:ext cx="971550" cy="1133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 flipV="1">
            <a:off x="1533525" y="4019550"/>
            <a:ext cx="2076450" cy="188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 flipV="1">
            <a:off x="1524000" y="3076575"/>
            <a:ext cx="3133725" cy="282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Rectangle 38"/>
          <p:cNvSpPr>
            <a:spLocks noChangeArrowheads="1"/>
          </p:cNvSpPr>
          <p:nvPr/>
        </p:nvSpPr>
        <p:spPr bwMode="auto">
          <a:xfrm>
            <a:off x="5851525" y="4400550"/>
            <a:ext cx="2328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/>
              <a:t>objective function </a:t>
            </a:r>
          </a:p>
        </p:txBody>
      </p:sp>
      <p:sp>
        <p:nvSpPr>
          <p:cNvPr id="17447" name="Rectangle 39"/>
          <p:cNvSpPr>
            <a:spLocks noChangeArrowheads="1"/>
          </p:cNvSpPr>
          <p:nvPr/>
        </p:nvSpPr>
        <p:spPr bwMode="auto">
          <a:xfrm>
            <a:off x="5786438" y="4760913"/>
            <a:ext cx="2765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/>
              <a:t>350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800" b="1" baseline="-25000" dirty="0"/>
              <a:t>1</a:t>
            </a:r>
            <a:r>
              <a:rPr lang="en-US" sz="1800" b="1" dirty="0"/>
              <a:t> + 300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800" b="1" baseline="-25000" dirty="0"/>
              <a:t>2</a:t>
            </a:r>
            <a:r>
              <a:rPr lang="en-US" sz="1800" b="1" dirty="0"/>
              <a:t> = 52,500</a:t>
            </a:r>
          </a:p>
        </p:txBody>
      </p:sp>
      <p:sp>
        <p:nvSpPr>
          <p:cNvPr id="317480" name="Line 40"/>
          <p:cNvSpPr>
            <a:spLocks noChangeShapeType="1"/>
          </p:cNvSpPr>
          <p:nvPr/>
        </p:nvSpPr>
        <p:spPr bwMode="auto">
          <a:xfrm flipH="1" flipV="1">
            <a:off x="1514475" y="2122488"/>
            <a:ext cx="4025900" cy="37941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4406900" y="3598863"/>
            <a:ext cx="3898901" cy="1092200"/>
            <a:chOff x="2776" y="2267"/>
            <a:chExt cx="2456" cy="688"/>
          </a:xfrm>
        </p:grpSpPr>
        <p:sp>
          <p:nvSpPr>
            <p:cNvPr id="17454" name="Line 42"/>
            <p:cNvSpPr>
              <a:spLocks noChangeShapeType="1"/>
            </p:cNvSpPr>
            <p:nvPr/>
          </p:nvSpPr>
          <p:spPr bwMode="auto">
            <a:xfrm flipH="1">
              <a:off x="2776" y="2394"/>
              <a:ext cx="884" cy="5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Rectangle 43"/>
            <p:cNvSpPr>
              <a:spLocks noChangeArrowheads="1"/>
            </p:cNvSpPr>
            <p:nvPr/>
          </p:nvSpPr>
          <p:spPr bwMode="auto">
            <a:xfrm>
              <a:off x="3614" y="2267"/>
              <a:ext cx="1618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/>
                <a:t>optimal solution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/>
                <a:t>350</a:t>
              </a:r>
              <a:r>
                <a:rPr lang="en-US" altLang="zh-CN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b="1" baseline="-25000" dirty="0"/>
                <a:t>1</a:t>
              </a:r>
              <a:r>
                <a:rPr lang="en-US" altLang="zh-CN" b="1" dirty="0"/>
                <a:t> + 300</a:t>
              </a:r>
              <a:r>
                <a:rPr lang="en-US" altLang="zh-CN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 =66,100</a:t>
              </a:r>
              <a:r>
                <a:rPr lang="en-US" sz="1800" b="1" dirty="0"/>
                <a:t> </a:t>
              </a:r>
              <a:r>
                <a:rPr lang="zh-CN" altLang="en-US" sz="1800" b="1" dirty="0"/>
                <a:t> </a:t>
              </a:r>
              <a:endParaRPr lang="en-US" sz="1800" b="1" dirty="0"/>
            </a:p>
          </p:txBody>
        </p:sp>
      </p:grpSp>
      <p:sp>
        <p:nvSpPr>
          <p:cNvPr id="17450" name="Line 44"/>
          <p:cNvSpPr>
            <a:spLocks noChangeShapeType="1"/>
          </p:cNvSpPr>
          <p:nvPr/>
        </p:nvSpPr>
        <p:spPr bwMode="auto">
          <a:xfrm>
            <a:off x="1419225" y="5910263"/>
            <a:ext cx="61817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1" name="Line 45"/>
          <p:cNvSpPr>
            <a:spLocks noChangeShapeType="1"/>
          </p:cNvSpPr>
          <p:nvPr/>
        </p:nvSpPr>
        <p:spPr bwMode="auto">
          <a:xfrm flipV="1">
            <a:off x="1514475" y="1022350"/>
            <a:ext cx="0" cy="4964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LP Problems: A Graphical Approach</a:t>
            </a:r>
          </a:p>
        </p:txBody>
      </p:sp>
      <p:sp>
        <p:nvSpPr>
          <p:cNvPr id="47" name="Oval 46"/>
          <p:cNvSpPr/>
          <p:nvPr/>
        </p:nvSpPr>
        <p:spPr>
          <a:xfrm>
            <a:off x="4262166" y="470816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03005" y="757270"/>
            <a:ext cx="397042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9525" algn="ctr">
              <a:defRPr/>
            </a:pPr>
            <a:r>
              <a:rPr lang="en-US" sz="2400" dirty="0"/>
              <a:t>The best point in the feasible region is the </a:t>
            </a:r>
            <a:r>
              <a:rPr lang="en-US" sz="2400" b="1" dirty="0"/>
              <a:t>optimal solution </a:t>
            </a:r>
            <a:r>
              <a:rPr lang="en-US" sz="2400" dirty="0"/>
              <a:t>to the problem</a:t>
            </a:r>
          </a:p>
        </p:txBody>
      </p:sp>
    </p:spTree>
    <p:extLst>
      <p:ext uri="{BB962C8B-B14F-4D97-AF65-F5344CB8AC3E}">
        <p14:creationId xmlns:p14="http://schemas.microsoft.com/office/powerpoint/2010/main" val="24427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7" grpId="0" animBg="1"/>
      <p:bldP spid="17438" grpId="0"/>
      <p:bldP spid="17439" grpId="0"/>
      <p:bldP spid="17440" grpId="0" animBg="1"/>
      <p:bldP spid="17444" grpId="0" animBg="1"/>
      <p:bldP spid="17445" grpId="0" animBg="1"/>
      <p:bldP spid="17446" grpId="0"/>
      <p:bldP spid="17447" grpId="0"/>
      <p:bldP spid="317480" grpId="0" animBg="1"/>
      <p:bldP spid="47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Algorithmic Approaches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199" y="685800"/>
            <a:ext cx="4740965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Simplex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focuses on CPF solutions. In the worst case, it requires a number of steps that is exponential in the size of the problem.</a:t>
            </a:r>
          </a:p>
          <a:p>
            <a:pPr marL="0" indent="0">
              <a:buNone/>
            </a:pPr>
            <a:r>
              <a:rPr lang="en-US" dirty="0"/>
              <a:t>However, it performs well in practice, visiting only a small fraction of the total number of vertices.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355" y="1139744"/>
            <a:ext cx="3111349" cy="235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57" y="4186059"/>
            <a:ext cx="3266667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11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Line 5"/>
          <p:cNvSpPr>
            <a:spLocks noChangeShapeType="1"/>
          </p:cNvSpPr>
          <p:nvPr/>
        </p:nvSpPr>
        <p:spPr bwMode="auto">
          <a:xfrm>
            <a:off x="1089025" y="5727379"/>
            <a:ext cx="618172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7"/>
          <p:cNvSpPr>
            <a:spLocks noChangeShapeType="1"/>
          </p:cNvSpPr>
          <p:nvPr/>
        </p:nvSpPr>
        <p:spPr bwMode="auto">
          <a:xfrm>
            <a:off x="3276600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8"/>
          <p:cNvSpPr>
            <a:spLocks noChangeShapeType="1"/>
          </p:cNvSpPr>
          <p:nvPr/>
        </p:nvSpPr>
        <p:spPr bwMode="auto">
          <a:xfrm>
            <a:off x="4322763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9"/>
          <p:cNvSpPr>
            <a:spLocks noChangeShapeType="1"/>
          </p:cNvSpPr>
          <p:nvPr/>
        </p:nvSpPr>
        <p:spPr bwMode="auto">
          <a:xfrm>
            <a:off x="5368925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Line 10"/>
          <p:cNvSpPr>
            <a:spLocks noChangeShapeType="1"/>
          </p:cNvSpPr>
          <p:nvPr/>
        </p:nvSpPr>
        <p:spPr bwMode="auto">
          <a:xfrm>
            <a:off x="6415088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1"/>
          <p:cNvSpPr>
            <a:spLocks noChangeShapeType="1"/>
          </p:cNvSpPr>
          <p:nvPr/>
        </p:nvSpPr>
        <p:spPr bwMode="auto">
          <a:xfrm flipV="1">
            <a:off x="1184275" y="839466"/>
            <a:ext cx="0" cy="4964113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13"/>
          <p:cNvSpPr>
            <a:spLocks noChangeShapeType="1"/>
          </p:cNvSpPr>
          <p:nvPr/>
        </p:nvSpPr>
        <p:spPr bwMode="auto">
          <a:xfrm flipH="1">
            <a:off x="1089025" y="4047804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14"/>
          <p:cNvSpPr>
            <a:spLocks noChangeShapeType="1"/>
          </p:cNvSpPr>
          <p:nvPr/>
        </p:nvSpPr>
        <p:spPr bwMode="auto">
          <a:xfrm flipH="1">
            <a:off x="1089025" y="3206429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5"/>
          <p:cNvSpPr>
            <a:spLocks noChangeShapeType="1"/>
          </p:cNvSpPr>
          <p:nvPr/>
        </p:nvSpPr>
        <p:spPr bwMode="auto">
          <a:xfrm flipH="1">
            <a:off x="1089025" y="2366641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16"/>
          <p:cNvSpPr>
            <a:spLocks noChangeShapeType="1"/>
          </p:cNvSpPr>
          <p:nvPr/>
        </p:nvSpPr>
        <p:spPr bwMode="auto">
          <a:xfrm flipH="1">
            <a:off x="1089025" y="1526854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3400" y="655316"/>
            <a:ext cx="7442200" cy="5564188"/>
            <a:chOff x="533400" y="655316"/>
            <a:chExt cx="7442200" cy="5564188"/>
          </a:xfrm>
        </p:grpSpPr>
        <p:sp>
          <p:nvSpPr>
            <p:cNvPr id="19464" name="Freeform 4" descr="70%"/>
            <p:cNvSpPr>
              <a:spLocks/>
            </p:cNvSpPr>
            <p:nvPr/>
          </p:nvSpPr>
          <p:spPr bwMode="auto">
            <a:xfrm>
              <a:off x="1174750" y="2703191"/>
              <a:ext cx="3783013" cy="3021013"/>
            </a:xfrm>
            <a:custGeom>
              <a:avLst/>
              <a:gdLst>
                <a:gd name="T0" fmla="*/ 0 w 2383"/>
                <a:gd name="T1" fmla="*/ 0 h 1903"/>
                <a:gd name="T2" fmla="*/ 0 w 2383"/>
                <a:gd name="T3" fmla="*/ 1902 h 1903"/>
                <a:gd name="T4" fmla="*/ 2382 w 2383"/>
                <a:gd name="T5" fmla="*/ 1896 h 1903"/>
                <a:gd name="T6" fmla="*/ 1774 w 2383"/>
                <a:gd name="T7" fmla="*/ 1186 h 1903"/>
                <a:gd name="T8" fmla="*/ 1052 w 2383"/>
                <a:gd name="T9" fmla="*/ 637 h 1903"/>
                <a:gd name="T10" fmla="*/ 0 w 2383"/>
                <a:gd name="T11" fmla="*/ 0 h 19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83"/>
                <a:gd name="T19" fmla="*/ 0 h 1903"/>
                <a:gd name="T20" fmla="*/ 2383 w 2383"/>
                <a:gd name="T21" fmla="*/ 1903 h 19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83" h="1903">
                  <a:moveTo>
                    <a:pt x="0" y="0"/>
                  </a:moveTo>
                  <a:lnTo>
                    <a:pt x="0" y="1902"/>
                  </a:lnTo>
                  <a:lnTo>
                    <a:pt x="2382" y="1896"/>
                  </a:lnTo>
                  <a:lnTo>
                    <a:pt x="1774" y="1186"/>
                  </a:lnTo>
                  <a:lnTo>
                    <a:pt x="1052" y="637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Rectangle 17"/>
            <p:cNvSpPr>
              <a:spLocks noChangeArrowheads="1"/>
            </p:cNvSpPr>
            <p:nvPr/>
          </p:nvSpPr>
          <p:spPr bwMode="auto">
            <a:xfrm>
              <a:off x="574675" y="655316"/>
              <a:ext cx="990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19478" name="Rectangle 18"/>
            <p:cNvSpPr>
              <a:spLocks noChangeArrowheads="1"/>
            </p:cNvSpPr>
            <p:nvPr/>
          </p:nvSpPr>
          <p:spPr bwMode="auto">
            <a:xfrm>
              <a:off x="6985000" y="5836916"/>
              <a:ext cx="990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9479" name="Rectangle 19"/>
            <p:cNvSpPr>
              <a:spLocks noChangeArrowheads="1"/>
            </p:cNvSpPr>
            <p:nvPr/>
          </p:nvSpPr>
          <p:spPr bwMode="auto">
            <a:xfrm>
              <a:off x="549275" y="13379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250</a:t>
              </a:r>
            </a:p>
          </p:txBody>
        </p:sp>
        <p:sp>
          <p:nvSpPr>
            <p:cNvPr id="19480" name="Rectangle 20"/>
            <p:cNvSpPr>
              <a:spLocks noChangeArrowheads="1"/>
            </p:cNvSpPr>
            <p:nvPr/>
          </p:nvSpPr>
          <p:spPr bwMode="auto">
            <a:xfrm>
              <a:off x="550863" y="22078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200</a:t>
              </a:r>
            </a:p>
          </p:txBody>
        </p:sp>
        <p:sp>
          <p:nvSpPr>
            <p:cNvPr id="19481" name="Rectangle 21"/>
            <p:cNvSpPr>
              <a:spLocks noChangeArrowheads="1"/>
            </p:cNvSpPr>
            <p:nvPr/>
          </p:nvSpPr>
          <p:spPr bwMode="auto">
            <a:xfrm>
              <a:off x="533400" y="30270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150</a:t>
              </a:r>
            </a:p>
          </p:txBody>
        </p:sp>
        <p:sp>
          <p:nvSpPr>
            <p:cNvPr id="19482" name="Rectangle 22"/>
            <p:cNvSpPr>
              <a:spLocks noChangeArrowheads="1"/>
            </p:cNvSpPr>
            <p:nvPr/>
          </p:nvSpPr>
          <p:spPr bwMode="auto">
            <a:xfrm>
              <a:off x="550863" y="388111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100</a:t>
              </a:r>
            </a:p>
          </p:txBody>
        </p:sp>
        <p:sp>
          <p:nvSpPr>
            <p:cNvPr id="19483" name="Rectangle 23"/>
            <p:cNvSpPr>
              <a:spLocks noChangeArrowheads="1"/>
            </p:cNvSpPr>
            <p:nvPr/>
          </p:nvSpPr>
          <p:spPr bwMode="auto">
            <a:xfrm>
              <a:off x="601663" y="47161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50</a:t>
              </a:r>
            </a:p>
          </p:txBody>
        </p:sp>
        <p:sp>
          <p:nvSpPr>
            <p:cNvPr id="19484" name="Rectangle 24"/>
            <p:cNvSpPr>
              <a:spLocks noChangeArrowheads="1"/>
            </p:cNvSpPr>
            <p:nvPr/>
          </p:nvSpPr>
          <p:spPr bwMode="auto">
            <a:xfrm>
              <a:off x="650875" y="555116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 0</a:t>
              </a:r>
            </a:p>
          </p:txBody>
        </p:sp>
        <p:sp>
          <p:nvSpPr>
            <p:cNvPr id="19485" name="Rectangle 25"/>
            <p:cNvSpPr>
              <a:spLocks noChangeArrowheads="1"/>
            </p:cNvSpPr>
            <p:nvPr/>
          </p:nvSpPr>
          <p:spPr bwMode="auto">
            <a:xfrm>
              <a:off x="903288" y="57887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 0</a:t>
              </a:r>
            </a:p>
          </p:txBody>
        </p:sp>
        <p:sp>
          <p:nvSpPr>
            <p:cNvPr id="19486" name="Rectangle 26"/>
            <p:cNvSpPr>
              <a:spLocks noChangeArrowheads="1"/>
            </p:cNvSpPr>
            <p:nvPr/>
          </p:nvSpPr>
          <p:spPr bwMode="auto">
            <a:xfrm>
              <a:off x="1973263" y="5806254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50</a:t>
              </a:r>
            </a:p>
          </p:txBody>
        </p:sp>
        <p:sp>
          <p:nvSpPr>
            <p:cNvPr id="19487" name="Rectangle 27"/>
            <p:cNvSpPr>
              <a:spLocks noChangeArrowheads="1"/>
            </p:cNvSpPr>
            <p:nvPr/>
          </p:nvSpPr>
          <p:spPr bwMode="auto">
            <a:xfrm>
              <a:off x="2974975" y="58210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100</a:t>
              </a:r>
            </a:p>
          </p:txBody>
        </p:sp>
        <p:sp>
          <p:nvSpPr>
            <p:cNvPr id="19488" name="Rectangle 28"/>
            <p:cNvSpPr>
              <a:spLocks noChangeArrowheads="1"/>
            </p:cNvSpPr>
            <p:nvPr/>
          </p:nvSpPr>
          <p:spPr bwMode="auto">
            <a:xfrm>
              <a:off x="4010025" y="583691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150</a:t>
              </a:r>
            </a:p>
          </p:txBody>
        </p:sp>
        <p:sp>
          <p:nvSpPr>
            <p:cNvPr id="19489" name="Rectangle 29"/>
            <p:cNvSpPr>
              <a:spLocks noChangeArrowheads="1"/>
            </p:cNvSpPr>
            <p:nvPr/>
          </p:nvSpPr>
          <p:spPr bwMode="auto">
            <a:xfrm>
              <a:off x="5064125" y="58527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200</a:t>
              </a:r>
            </a:p>
          </p:txBody>
        </p:sp>
        <p:sp>
          <p:nvSpPr>
            <p:cNvPr id="19490" name="Rectangle 30"/>
            <p:cNvSpPr>
              <a:spLocks noChangeArrowheads="1"/>
            </p:cNvSpPr>
            <p:nvPr/>
          </p:nvSpPr>
          <p:spPr bwMode="auto">
            <a:xfrm>
              <a:off x="6115050" y="58527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250</a:t>
              </a:r>
            </a:p>
          </p:txBody>
        </p:sp>
        <p:sp>
          <p:nvSpPr>
            <p:cNvPr id="19461" name="Line 50"/>
            <p:cNvSpPr>
              <a:spLocks noChangeShapeType="1"/>
            </p:cNvSpPr>
            <p:nvPr/>
          </p:nvSpPr>
          <p:spPr bwMode="auto">
            <a:xfrm>
              <a:off x="1089025" y="5724617"/>
              <a:ext cx="6181725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Line 51"/>
            <p:cNvSpPr>
              <a:spLocks noChangeShapeType="1"/>
            </p:cNvSpPr>
            <p:nvPr/>
          </p:nvSpPr>
          <p:spPr bwMode="auto">
            <a:xfrm flipV="1">
              <a:off x="1184275" y="811330"/>
              <a:ext cx="0" cy="496411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essence of the Simplex method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290646" y="880538"/>
          <a:ext cx="47548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3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CPF Solution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Its adjacent CPF Solutions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(0, 180)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(174, 0)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(0, 180)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(0, 0)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(80, 120)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(80, 120)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(0, 180)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(122, 78)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(122, 78)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(80, 120)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(174, 0)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(174, 0)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(0, 0)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Times New Roman" charset="0"/>
                          <a:cs typeface="Times New Roman" charset="0"/>
                        </a:rPr>
                        <a:t>(122, 78)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Text Placeholder 2"/>
          <p:cNvSpPr txBox="1">
            <a:spLocks/>
          </p:cNvSpPr>
          <p:nvPr/>
        </p:nvSpPr>
        <p:spPr>
          <a:xfrm>
            <a:off x="5735662" y="3469041"/>
            <a:ext cx="3190875" cy="1595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Corbel" panose="020B0503020204020204" pitchFamily="34" charset="0"/>
              <a:buChar char="–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3275" indent="-2682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81088" indent="-18891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Optimality test:</a:t>
            </a:r>
            <a:r>
              <a:rPr lang="en-US" sz="2000" dirty="0">
                <a:solidFill>
                  <a:schemeClr val="tx1"/>
                </a:solidFill>
              </a:rPr>
              <a:t> If a CPF solution has no </a:t>
            </a:r>
            <a:r>
              <a:rPr lang="en-US" sz="2000" i="1" dirty="0">
                <a:solidFill>
                  <a:schemeClr val="tx1"/>
                </a:solidFill>
              </a:rPr>
              <a:t>adjacent</a:t>
            </a:r>
            <a:r>
              <a:rPr lang="en-US" sz="2000" dirty="0">
                <a:solidFill>
                  <a:schemeClr val="tx1"/>
                </a:solidFill>
              </a:rPr>
              <a:t> CPF solutions that are </a:t>
            </a:r>
            <a:r>
              <a:rPr lang="en-US" sz="2000" i="1" dirty="0">
                <a:solidFill>
                  <a:schemeClr val="tx1"/>
                </a:solidFill>
              </a:rPr>
              <a:t>better</a:t>
            </a:r>
            <a:r>
              <a:rPr lang="en-US" sz="2000" dirty="0">
                <a:solidFill>
                  <a:schemeClr val="tx1"/>
                </a:solidFill>
              </a:rPr>
              <a:t> (as measured by </a:t>
            </a:r>
            <a:r>
              <a:rPr lang="en-US" sz="2000" i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), then it must be an </a:t>
            </a:r>
            <a:r>
              <a:rPr lang="en-US" sz="2000" i="1" dirty="0">
                <a:solidFill>
                  <a:schemeClr val="tx1"/>
                </a:solidFill>
              </a:rPr>
              <a:t>optimal</a:t>
            </a:r>
            <a:r>
              <a:rPr lang="en-US" sz="2000" dirty="0">
                <a:solidFill>
                  <a:schemeClr val="tx1"/>
                </a:solidFill>
              </a:rPr>
              <a:t> solution.</a:t>
            </a:r>
            <a:endParaRPr lang="en-US" sz="2000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9472" name="Line 12"/>
          <p:cNvSpPr>
            <a:spLocks noChangeShapeType="1"/>
          </p:cNvSpPr>
          <p:nvPr/>
        </p:nvSpPr>
        <p:spPr bwMode="auto">
          <a:xfrm flipH="1">
            <a:off x="1089025" y="4887591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6"/>
          <p:cNvSpPr>
            <a:spLocks noChangeShapeType="1"/>
          </p:cNvSpPr>
          <p:nvPr/>
        </p:nvSpPr>
        <p:spPr bwMode="auto">
          <a:xfrm>
            <a:off x="2230438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19648" y="2388866"/>
            <a:ext cx="4955715" cy="4041604"/>
            <a:chOff x="1119648" y="2388866"/>
            <a:chExt cx="4955715" cy="4041604"/>
          </a:xfrm>
        </p:grpSpPr>
        <p:sp>
          <p:nvSpPr>
            <p:cNvPr id="19491" name="Rectangle 31"/>
            <p:cNvSpPr>
              <a:spLocks noChangeArrowheads="1"/>
            </p:cNvSpPr>
            <p:nvPr/>
          </p:nvSpPr>
          <p:spPr bwMode="auto">
            <a:xfrm>
              <a:off x="1211263" y="2388866"/>
              <a:ext cx="13684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(0, 180)</a:t>
              </a:r>
            </a:p>
          </p:txBody>
        </p:sp>
        <p:sp>
          <p:nvSpPr>
            <p:cNvPr id="19493" name="Rectangle 33"/>
            <p:cNvSpPr>
              <a:spLocks noChangeArrowheads="1"/>
            </p:cNvSpPr>
            <p:nvPr/>
          </p:nvSpPr>
          <p:spPr bwMode="auto">
            <a:xfrm>
              <a:off x="4941888" y="5287641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(174, 0)</a:t>
              </a:r>
            </a:p>
          </p:txBody>
        </p:sp>
        <p:sp>
          <p:nvSpPr>
            <p:cNvPr id="19498" name="Rectangle 38"/>
            <p:cNvSpPr>
              <a:spLocks noChangeArrowheads="1"/>
            </p:cNvSpPr>
            <p:nvPr/>
          </p:nvSpPr>
          <p:spPr bwMode="auto">
            <a:xfrm>
              <a:off x="4043363" y="4282754"/>
              <a:ext cx="1366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(122, 78)</a:t>
              </a:r>
            </a:p>
          </p:txBody>
        </p:sp>
        <p:sp>
          <p:nvSpPr>
            <p:cNvPr id="19501" name="Rectangle 41"/>
            <p:cNvSpPr>
              <a:spLocks noChangeArrowheads="1"/>
            </p:cNvSpPr>
            <p:nvPr/>
          </p:nvSpPr>
          <p:spPr bwMode="auto">
            <a:xfrm>
              <a:off x="2882900" y="3357241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(80, 120)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29058" y="6122693"/>
              <a:ext cx="3666972" cy="30777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Corner-point </a:t>
              </a:r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feasible solutions (</a:t>
              </a:r>
              <a:r>
                <a:rPr 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CPF </a:t>
              </a:r>
              <a:r>
                <a: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solutions</a:t>
              </a: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1124323" y="621933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119648" y="2669257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796984" y="3662194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941385" y="453171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911884" y="5653679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3" name="Rectangle 43"/>
            <p:cNvSpPr>
              <a:spLocks noChangeArrowheads="1"/>
            </p:cNvSpPr>
            <p:nvPr/>
          </p:nvSpPr>
          <p:spPr bwMode="auto">
            <a:xfrm>
              <a:off x="1171425" y="5318021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(0, 0)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125258" y="5670509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97" name="Line 37"/>
          <p:cNvSpPr>
            <a:spLocks noChangeShapeType="1"/>
          </p:cNvSpPr>
          <p:nvPr/>
        </p:nvSpPr>
        <p:spPr bwMode="auto">
          <a:xfrm>
            <a:off x="3994150" y="4589141"/>
            <a:ext cx="971550" cy="1133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Line 35"/>
          <p:cNvSpPr>
            <a:spLocks noChangeShapeType="1"/>
          </p:cNvSpPr>
          <p:nvPr/>
        </p:nvSpPr>
        <p:spPr bwMode="auto">
          <a:xfrm>
            <a:off x="1184275" y="2712716"/>
            <a:ext cx="1665288" cy="1012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Line 36"/>
          <p:cNvSpPr>
            <a:spLocks noChangeShapeType="1"/>
          </p:cNvSpPr>
          <p:nvPr/>
        </p:nvSpPr>
        <p:spPr bwMode="auto">
          <a:xfrm>
            <a:off x="2849078" y="3724977"/>
            <a:ext cx="1135781" cy="86627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Freeform 4" descr="70%"/>
          <p:cNvSpPr>
            <a:spLocks/>
          </p:cNvSpPr>
          <p:nvPr/>
        </p:nvSpPr>
        <p:spPr bwMode="auto">
          <a:xfrm>
            <a:off x="1174750" y="2703191"/>
            <a:ext cx="3783013" cy="3021013"/>
          </a:xfrm>
          <a:custGeom>
            <a:avLst/>
            <a:gdLst>
              <a:gd name="T0" fmla="*/ 0 w 2383"/>
              <a:gd name="T1" fmla="*/ 0 h 1903"/>
              <a:gd name="T2" fmla="*/ 0 w 2383"/>
              <a:gd name="T3" fmla="*/ 1902 h 1903"/>
              <a:gd name="T4" fmla="*/ 2382 w 2383"/>
              <a:gd name="T5" fmla="*/ 1896 h 1903"/>
              <a:gd name="T6" fmla="*/ 1774 w 2383"/>
              <a:gd name="T7" fmla="*/ 1186 h 1903"/>
              <a:gd name="T8" fmla="*/ 1052 w 2383"/>
              <a:gd name="T9" fmla="*/ 637 h 1903"/>
              <a:gd name="T10" fmla="*/ 0 w 2383"/>
              <a:gd name="T11" fmla="*/ 0 h 19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83"/>
              <a:gd name="T19" fmla="*/ 0 h 1903"/>
              <a:gd name="T20" fmla="*/ 2383 w 2383"/>
              <a:gd name="T21" fmla="*/ 1903 h 19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83" h="1903">
                <a:moveTo>
                  <a:pt x="0" y="0"/>
                </a:moveTo>
                <a:lnTo>
                  <a:pt x="0" y="1902"/>
                </a:lnTo>
                <a:lnTo>
                  <a:pt x="2382" y="1896"/>
                </a:lnTo>
                <a:lnTo>
                  <a:pt x="1774" y="1186"/>
                </a:lnTo>
                <a:lnTo>
                  <a:pt x="1052" y="637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5"/>
          <p:cNvSpPr>
            <a:spLocks noChangeShapeType="1"/>
          </p:cNvSpPr>
          <p:nvPr/>
        </p:nvSpPr>
        <p:spPr bwMode="auto">
          <a:xfrm>
            <a:off x="1089025" y="5727379"/>
            <a:ext cx="618172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6"/>
          <p:cNvSpPr>
            <a:spLocks noChangeShapeType="1"/>
          </p:cNvSpPr>
          <p:nvPr/>
        </p:nvSpPr>
        <p:spPr bwMode="auto">
          <a:xfrm>
            <a:off x="2230438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7"/>
          <p:cNvSpPr>
            <a:spLocks noChangeShapeType="1"/>
          </p:cNvSpPr>
          <p:nvPr/>
        </p:nvSpPr>
        <p:spPr bwMode="auto">
          <a:xfrm>
            <a:off x="3276600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8"/>
          <p:cNvSpPr>
            <a:spLocks noChangeShapeType="1"/>
          </p:cNvSpPr>
          <p:nvPr/>
        </p:nvSpPr>
        <p:spPr bwMode="auto">
          <a:xfrm>
            <a:off x="4322763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9"/>
          <p:cNvSpPr>
            <a:spLocks noChangeShapeType="1"/>
          </p:cNvSpPr>
          <p:nvPr/>
        </p:nvSpPr>
        <p:spPr bwMode="auto">
          <a:xfrm>
            <a:off x="5368925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Line 10"/>
          <p:cNvSpPr>
            <a:spLocks noChangeShapeType="1"/>
          </p:cNvSpPr>
          <p:nvPr/>
        </p:nvSpPr>
        <p:spPr bwMode="auto">
          <a:xfrm>
            <a:off x="6415088" y="5727379"/>
            <a:ext cx="0" cy="76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1"/>
          <p:cNvSpPr>
            <a:spLocks noChangeShapeType="1"/>
          </p:cNvSpPr>
          <p:nvPr/>
        </p:nvSpPr>
        <p:spPr bwMode="auto">
          <a:xfrm flipV="1">
            <a:off x="1184275" y="839466"/>
            <a:ext cx="0" cy="4964113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12"/>
          <p:cNvSpPr>
            <a:spLocks noChangeShapeType="1"/>
          </p:cNvSpPr>
          <p:nvPr/>
        </p:nvSpPr>
        <p:spPr bwMode="auto">
          <a:xfrm flipH="1">
            <a:off x="1089025" y="4887591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13"/>
          <p:cNvSpPr>
            <a:spLocks noChangeShapeType="1"/>
          </p:cNvSpPr>
          <p:nvPr/>
        </p:nvSpPr>
        <p:spPr bwMode="auto">
          <a:xfrm flipH="1">
            <a:off x="1089025" y="4047804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14"/>
          <p:cNvSpPr>
            <a:spLocks noChangeShapeType="1"/>
          </p:cNvSpPr>
          <p:nvPr/>
        </p:nvSpPr>
        <p:spPr bwMode="auto">
          <a:xfrm flipH="1">
            <a:off x="1089025" y="3206429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5"/>
          <p:cNvSpPr>
            <a:spLocks noChangeShapeType="1"/>
          </p:cNvSpPr>
          <p:nvPr/>
        </p:nvSpPr>
        <p:spPr bwMode="auto">
          <a:xfrm flipH="1">
            <a:off x="1089025" y="2366641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16"/>
          <p:cNvSpPr>
            <a:spLocks noChangeShapeType="1"/>
          </p:cNvSpPr>
          <p:nvPr/>
        </p:nvSpPr>
        <p:spPr bwMode="auto">
          <a:xfrm flipH="1">
            <a:off x="1089025" y="1526854"/>
            <a:ext cx="952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33400" y="655316"/>
            <a:ext cx="7442200" cy="5565776"/>
            <a:chOff x="533400" y="655316"/>
            <a:chExt cx="7442200" cy="5565776"/>
          </a:xfrm>
        </p:grpSpPr>
        <p:sp>
          <p:nvSpPr>
            <p:cNvPr id="19477" name="Rectangle 17"/>
            <p:cNvSpPr>
              <a:spLocks noChangeArrowheads="1"/>
            </p:cNvSpPr>
            <p:nvPr/>
          </p:nvSpPr>
          <p:spPr bwMode="auto">
            <a:xfrm>
              <a:off x="574675" y="655316"/>
              <a:ext cx="990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19478" name="Rectangle 18"/>
            <p:cNvSpPr>
              <a:spLocks noChangeArrowheads="1"/>
            </p:cNvSpPr>
            <p:nvPr/>
          </p:nvSpPr>
          <p:spPr bwMode="auto">
            <a:xfrm>
              <a:off x="6985000" y="5836916"/>
              <a:ext cx="990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9479" name="Rectangle 19"/>
            <p:cNvSpPr>
              <a:spLocks noChangeArrowheads="1"/>
            </p:cNvSpPr>
            <p:nvPr/>
          </p:nvSpPr>
          <p:spPr bwMode="auto">
            <a:xfrm>
              <a:off x="549275" y="13379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250</a:t>
              </a:r>
            </a:p>
          </p:txBody>
        </p:sp>
        <p:sp>
          <p:nvSpPr>
            <p:cNvPr id="19480" name="Rectangle 20"/>
            <p:cNvSpPr>
              <a:spLocks noChangeArrowheads="1"/>
            </p:cNvSpPr>
            <p:nvPr/>
          </p:nvSpPr>
          <p:spPr bwMode="auto">
            <a:xfrm>
              <a:off x="550863" y="22078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200</a:t>
              </a:r>
            </a:p>
          </p:txBody>
        </p:sp>
        <p:sp>
          <p:nvSpPr>
            <p:cNvPr id="19481" name="Rectangle 21"/>
            <p:cNvSpPr>
              <a:spLocks noChangeArrowheads="1"/>
            </p:cNvSpPr>
            <p:nvPr/>
          </p:nvSpPr>
          <p:spPr bwMode="auto">
            <a:xfrm>
              <a:off x="533400" y="30270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150</a:t>
              </a:r>
            </a:p>
          </p:txBody>
        </p:sp>
        <p:sp>
          <p:nvSpPr>
            <p:cNvPr id="19482" name="Rectangle 22"/>
            <p:cNvSpPr>
              <a:spLocks noChangeArrowheads="1"/>
            </p:cNvSpPr>
            <p:nvPr/>
          </p:nvSpPr>
          <p:spPr bwMode="auto">
            <a:xfrm>
              <a:off x="550863" y="388111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100</a:t>
              </a:r>
            </a:p>
          </p:txBody>
        </p:sp>
        <p:sp>
          <p:nvSpPr>
            <p:cNvPr id="19483" name="Rectangle 23"/>
            <p:cNvSpPr>
              <a:spLocks noChangeArrowheads="1"/>
            </p:cNvSpPr>
            <p:nvPr/>
          </p:nvSpPr>
          <p:spPr bwMode="auto">
            <a:xfrm>
              <a:off x="601663" y="47161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50</a:t>
              </a:r>
            </a:p>
          </p:txBody>
        </p:sp>
        <p:sp>
          <p:nvSpPr>
            <p:cNvPr id="19484" name="Rectangle 24"/>
            <p:cNvSpPr>
              <a:spLocks noChangeArrowheads="1"/>
            </p:cNvSpPr>
            <p:nvPr/>
          </p:nvSpPr>
          <p:spPr bwMode="auto">
            <a:xfrm>
              <a:off x="650875" y="555116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 0</a:t>
              </a:r>
            </a:p>
          </p:txBody>
        </p:sp>
        <p:sp>
          <p:nvSpPr>
            <p:cNvPr id="19485" name="Rectangle 25"/>
            <p:cNvSpPr>
              <a:spLocks noChangeArrowheads="1"/>
            </p:cNvSpPr>
            <p:nvPr/>
          </p:nvSpPr>
          <p:spPr bwMode="auto">
            <a:xfrm>
              <a:off x="903288" y="583691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 0</a:t>
              </a:r>
            </a:p>
          </p:txBody>
        </p:sp>
        <p:sp>
          <p:nvSpPr>
            <p:cNvPr id="19486" name="Rectangle 26"/>
            <p:cNvSpPr>
              <a:spLocks noChangeArrowheads="1"/>
            </p:cNvSpPr>
            <p:nvPr/>
          </p:nvSpPr>
          <p:spPr bwMode="auto">
            <a:xfrm>
              <a:off x="1973263" y="5854379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 50</a:t>
              </a:r>
            </a:p>
          </p:txBody>
        </p:sp>
        <p:sp>
          <p:nvSpPr>
            <p:cNvPr id="19487" name="Rectangle 27"/>
            <p:cNvSpPr>
              <a:spLocks noChangeArrowheads="1"/>
            </p:cNvSpPr>
            <p:nvPr/>
          </p:nvSpPr>
          <p:spPr bwMode="auto">
            <a:xfrm>
              <a:off x="2974975" y="582104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100</a:t>
              </a:r>
            </a:p>
          </p:txBody>
        </p:sp>
        <p:sp>
          <p:nvSpPr>
            <p:cNvPr id="19488" name="Rectangle 28"/>
            <p:cNvSpPr>
              <a:spLocks noChangeArrowheads="1"/>
            </p:cNvSpPr>
            <p:nvPr/>
          </p:nvSpPr>
          <p:spPr bwMode="auto">
            <a:xfrm>
              <a:off x="4010025" y="5836916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150</a:t>
              </a:r>
            </a:p>
          </p:txBody>
        </p:sp>
        <p:sp>
          <p:nvSpPr>
            <p:cNvPr id="19489" name="Rectangle 29"/>
            <p:cNvSpPr>
              <a:spLocks noChangeArrowheads="1"/>
            </p:cNvSpPr>
            <p:nvPr/>
          </p:nvSpPr>
          <p:spPr bwMode="auto">
            <a:xfrm>
              <a:off x="5064125" y="58527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200</a:t>
              </a:r>
            </a:p>
          </p:txBody>
        </p:sp>
        <p:sp>
          <p:nvSpPr>
            <p:cNvPr id="19490" name="Rectangle 30"/>
            <p:cNvSpPr>
              <a:spLocks noChangeArrowheads="1"/>
            </p:cNvSpPr>
            <p:nvPr/>
          </p:nvSpPr>
          <p:spPr bwMode="auto">
            <a:xfrm>
              <a:off x="6115050" y="5852791"/>
              <a:ext cx="5683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/>
                <a:t>250</a:t>
              </a:r>
            </a:p>
          </p:txBody>
        </p:sp>
        <p:sp>
          <p:nvSpPr>
            <p:cNvPr id="19495" name="Line 35"/>
            <p:cNvSpPr>
              <a:spLocks noChangeShapeType="1"/>
            </p:cNvSpPr>
            <p:nvPr/>
          </p:nvSpPr>
          <p:spPr bwMode="auto">
            <a:xfrm>
              <a:off x="1184275" y="2712716"/>
              <a:ext cx="1681163" cy="1009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Line 36"/>
            <p:cNvSpPr>
              <a:spLocks noChangeShapeType="1"/>
            </p:cNvSpPr>
            <p:nvPr/>
          </p:nvSpPr>
          <p:spPr bwMode="auto">
            <a:xfrm>
              <a:off x="2851150" y="3712841"/>
              <a:ext cx="1152525" cy="876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37"/>
            <p:cNvSpPr>
              <a:spLocks noChangeShapeType="1"/>
            </p:cNvSpPr>
            <p:nvPr/>
          </p:nvSpPr>
          <p:spPr bwMode="auto">
            <a:xfrm>
              <a:off x="3994150" y="4589141"/>
              <a:ext cx="971550" cy="1133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Line 50"/>
            <p:cNvSpPr>
              <a:spLocks noChangeShapeType="1"/>
            </p:cNvSpPr>
            <p:nvPr/>
          </p:nvSpPr>
          <p:spPr bwMode="auto">
            <a:xfrm>
              <a:off x="1089025" y="5722197"/>
              <a:ext cx="6181725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Line 51"/>
            <p:cNvSpPr>
              <a:spLocks noChangeShapeType="1"/>
            </p:cNvSpPr>
            <p:nvPr/>
          </p:nvSpPr>
          <p:spPr bwMode="auto">
            <a:xfrm flipV="1">
              <a:off x="1184275" y="811330"/>
              <a:ext cx="0" cy="496411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essence of the Simplex method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909625" y="855761"/>
            <a:ext cx="4068763" cy="9510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09625" y="3168894"/>
            <a:ext cx="4068763" cy="8367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909625" y="2046387"/>
            <a:ext cx="4068763" cy="8367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8" name="Text Placeholder 2"/>
          <p:cNvSpPr txBox="1">
            <a:spLocks/>
          </p:cNvSpPr>
          <p:nvPr/>
        </p:nvSpPr>
        <p:spPr>
          <a:xfrm>
            <a:off x="5023926" y="855907"/>
            <a:ext cx="3954462" cy="969961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Corbel" panose="020B0503020204020204" pitchFamily="34" charset="0"/>
              <a:buChar char="–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3275" indent="-2682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81088" indent="-18891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Initialization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: Choose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(0, 0)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as the </a:t>
            </a:r>
            <a:r>
              <a:rPr lang="en-US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initial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CPF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solu-tion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to examine.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Optimality test: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Conclude that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(0, 0)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is </a:t>
            </a:r>
            <a:r>
              <a:rPr lang="en-US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not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an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opti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-mal solution (adjacent CPF solutions are better)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5023925" y="2103682"/>
            <a:ext cx="3909059" cy="769937"/>
          </a:xfrm>
          <a:prstGeom prst="rect">
            <a:avLst/>
          </a:prstGeom>
          <a:noFill/>
        </p:spPr>
        <p:txBody>
          <a:bodyPr/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Corbel" panose="020B0503020204020204" pitchFamily="34" charset="0"/>
              <a:buChar char="–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3275" indent="-2682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81088" indent="-18891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Iteration 1: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Move to </a:t>
            </a:r>
            <a:r>
              <a:rPr lang="en-US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adjacent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CPF solution,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(174, 0)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Optimality test: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Conclude that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(174, 0)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is </a:t>
            </a:r>
            <a:r>
              <a:rPr lang="en-US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not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an optimal solution</a:t>
            </a: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Times New Roman" charset="0"/>
              <a:cs typeface="Times New Roman" charset="0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5023926" y="3227632"/>
            <a:ext cx="3993465" cy="769937"/>
          </a:xfrm>
          <a:prstGeom prst="rect">
            <a:avLst/>
          </a:prstGeom>
          <a:noFill/>
        </p:spPr>
        <p:txBody>
          <a:bodyPr/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7188" indent="-1793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Corbel" panose="020B0503020204020204" pitchFamily="34" charset="0"/>
              <a:buChar char="–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4988" indent="-17780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3275" indent="-268288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81088" indent="-18891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Iteration 2: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Move to </a:t>
            </a:r>
            <a:r>
              <a:rPr lang="en-US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adjacent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CPF solution,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(122, 78)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Optimality test: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Conclude that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Times New Roman" charset="0"/>
                <a:cs typeface="Times New Roman" charset="0"/>
              </a:rPr>
              <a:t>(122, 78)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is an optimal solution, so stop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944007" y="1806818"/>
            <a:ext cx="0" cy="239569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944007" y="2873619"/>
            <a:ext cx="3969" cy="295275"/>
          </a:xfrm>
          <a:prstGeom prst="straightConnector1">
            <a:avLst/>
          </a:prstGeom>
          <a:ln w="19050">
            <a:solidFill>
              <a:schemeClr val="tx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36045" y="566835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206964" y="5144766"/>
            <a:ext cx="1133475" cy="606841"/>
            <a:chOff x="1206964" y="5144766"/>
            <a:chExt cx="1133475" cy="606841"/>
          </a:xfrm>
        </p:grpSpPr>
        <p:sp>
          <p:nvSpPr>
            <p:cNvPr id="19503" name="Rectangle 43"/>
            <p:cNvSpPr>
              <a:spLocks noChangeArrowheads="1"/>
            </p:cNvSpPr>
            <p:nvPr/>
          </p:nvSpPr>
          <p:spPr bwMode="auto">
            <a:xfrm>
              <a:off x="1206964" y="5144766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(0, 0)</a:t>
              </a:r>
            </a:p>
          </p:txBody>
        </p:sp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1238886" y="5384894"/>
              <a:ext cx="85720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b="1" dirty="0"/>
                <a:t> = $</a:t>
              </a:r>
              <a:r>
                <a:rPr lang="en-US" sz="1800" b="1" dirty="0"/>
                <a:t>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70890" y="2250143"/>
            <a:ext cx="1487905" cy="646639"/>
            <a:chOff x="1170890" y="2250143"/>
            <a:chExt cx="1487905" cy="646639"/>
          </a:xfrm>
        </p:grpSpPr>
        <p:sp>
          <p:nvSpPr>
            <p:cNvPr id="19491" name="Rectangle 31"/>
            <p:cNvSpPr>
              <a:spLocks noChangeArrowheads="1"/>
            </p:cNvSpPr>
            <p:nvPr/>
          </p:nvSpPr>
          <p:spPr bwMode="auto">
            <a:xfrm>
              <a:off x="1170890" y="2250143"/>
              <a:ext cx="13684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(0, 180)</a:t>
              </a: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1349084" y="2526808"/>
              <a:ext cx="1309711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b="1" dirty="0"/>
                <a:t> = $54,000</a:t>
              </a:r>
              <a:endParaRPr lang="en-US" sz="18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20147" y="3203254"/>
            <a:ext cx="1582223" cy="632233"/>
            <a:chOff x="2720147" y="3203254"/>
            <a:chExt cx="1582223" cy="632233"/>
          </a:xfrm>
        </p:grpSpPr>
        <p:sp>
          <p:nvSpPr>
            <p:cNvPr id="19501" name="Rectangle 41"/>
            <p:cNvSpPr>
              <a:spLocks noChangeArrowheads="1"/>
            </p:cNvSpPr>
            <p:nvPr/>
          </p:nvSpPr>
          <p:spPr bwMode="auto">
            <a:xfrm>
              <a:off x="2720147" y="3203254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(80, 120)</a:t>
              </a: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2992659" y="3465513"/>
              <a:ext cx="1309711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b="1" dirty="0"/>
                <a:t> = $64,000</a:t>
              </a:r>
              <a:endParaRPr lang="en-US" sz="18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29428" y="4144031"/>
            <a:ext cx="1554629" cy="663614"/>
            <a:chOff x="3929428" y="4144031"/>
            <a:chExt cx="1554629" cy="663614"/>
          </a:xfrm>
        </p:grpSpPr>
        <p:sp>
          <p:nvSpPr>
            <p:cNvPr id="19498" name="Rectangle 38"/>
            <p:cNvSpPr>
              <a:spLocks noChangeArrowheads="1"/>
            </p:cNvSpPr>
            <p:nvPr/>
          </p:nvSpPr>
          <p:spPr bwMode="auto">
            <a:xfrm>
              <a:off x="3929428" y="4144031"/>
              <a:ext cx="1366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(122, 78)</a:t>
              </a:r>
            </a:p>
          </p:txBody>
        </p:sp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>
              <a:off x="4174346" y="4437671"/>
              <a:ext cx="1309711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b="1" dirty="0"/>
                <a:t> = $66,100</a:t>
              </a:r>
              <a:endParaRPr lang="en-US" sz="18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6218" y="5101414"/>
            <a:ext cx="1375629" cy="648765"/>
            <a:chOff x="4896218" y="5101414"/>
            <a:chExt cx="1375629" cy="648765"/>
          </a:xfrm>
        </p:grpSpPr>
        <p:sp>
          <p:nvSpPr>
            <p:cNvPr id="19493" name="Rectangle 33"/>
            <p:cNvSpPr>
              <a:spLocks noChangeArrowheads="1"/>
            </p:cNvSpPr>
            <p:nvPr/>
          </p:nvSpPr>
          <p:spPr bwMode="auto">
            <a:xfrm>
              <a:off x="4896218" y="5101414"/>
              <a:ext cx="11334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/>
                <a:t>(174, 0)</a:t>
              </a:r>
            </a:p>
          </p:txBody>
        </p:sp>
        <p:sp>
          <p:nvSpPr>
            <p:cNvPr id="70" name="Rectangle 31"/>
            <p:cNvSpPr>
              <a:spLocks noChangeArrowheads="1"/>
            </p:cNvSpPr>
            <p:nvPr/>
          </p:nvSpPr>
          <p:spPr bwMode="auto">
            <a:xfrm>
              <a:off x="4962136" y="5380205"/>
              <a:ext cx="1309711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b="1" dirty="0"/>
                <a:t> = $60,900</a:t>
              </a:r>
              <a:endParaRPr lang="en-US" sz="18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03238" y="5194720"/>
            <a:ext cx="360000" cy="400110"/>
            <a:chOff x="1933575" y="2005310"/>
            <a:chExt cx="360000" cy="400110"/>
          </a:xfrm>
        </p:grpSpPr>
        <p:sp>
          <p:nvSpPr>
            <p:cNvPr id="72" name="Oval 71"/>
            <p:cNvSpPr/>
            <p:nvPr/>
          </p:nvSpPr>
          <p:spPr>
            <a:xfrm>
              <a:off x="1933575" y="2028825"/>
              <a:ext cx="360000" cy="36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967622" y="2005310"/>
              <a:ext cx="3129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>
            <a:off x="1280160" y="5725551"/>
            <a:ext cx="358726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183864" y="5291875"/>
            <a:ext cx="360000" cy="400110"/>
            <a:chOff x="1933575" y="2005310"/>
            <a:chExt cx="360000" cy="400110"/>
          </a:xfrm>
        </p:grpSpPr>
        <p:sp>
          <p:nvSpPr>
            <p:cNvPr id="76" name="Oval 75"/>
            <p:cNvSpPr/>
            <p:nvPr/>
          </p:nvSpPr>
          <p:spPr>
            <a:xfrm>
              <a:off x="1933575" y="2028825"/>
              <a:ext cx="360000" cy="36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67622" y="2005310"/>
              <a:ext cx="3129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316898" y="4297611"/>
            <a:ext cx="360000" cy="400110"/>
            <a:chOff x="1933575" y="2005310"/>
            <a:chExt cx="360000" cy="400110"/>
          </a:xfrm>
        </p:grpSpPr>
        <p:sp>
          <p:nvSpPr>
            <p:cNvPr id="79" name="Oval 78"/>
            <p:cNvSpPr/>
            <p:nvPr/>
          </p:nvSpPr>
          <p:spPr>
            <a:xfrm>
              <a:off x="1933575" y="2028825"/>
              <a:ext cx="360000" cy="36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967622" y="2005310"/>
              <a:ext cx="3129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 flipH="1" flipV="1">
            <a:off x="4032984" y="4637267"/>
            <a:ext cx="929542" cy="10801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119648" y="266925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796984" y="366219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41385" y="453171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911884" y="565367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25258" y="567050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9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7" grpId="0" animBg="1"/>
      <p:bldP spid="58" grpId="0"/>
      <p:bldP spid="59" grpId="0"/>
      <p:bldP spid="60" grpId="0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95536" y="980728"/>
            <a:ext cx="8136904" cy="1296144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1585565"/>
            <a:ext cx="8136904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endParaRPr lang="en-US" b="0" dirty="0">
              <a:latin typeface="Gamond"/>
              <a:cs typeface="Gamond"/>
            </a:endParaRPr>
          </a:p>
          <a:p>
            <a:endParaRPr lang="en-US" b="0" dirty="0">
              <a:latin typeface="Gamond"/>
              <a:cs typeface="Gamond"/>
            </a:endParaRPr>
          </a:p>
          <a:p>
            <a:r>
              <a:rPr lang="en-GB" sz="2000" b="0" dirty="0">
                <a:latin typeface="Gamond"/>
                <a:cs typeface="Gamond"/>
              </a:rPr>
              <a:t>A heuristic is a </a:t>
            </a:r>
            <a:r>
              <a:rPr lang="en-GB" sz="2000" b="0" u="sng" dirty="0">
                <a:latin typeface="Gamond"/>
                <a:cs typeface="Gamond"/>
              </a:rPr>
              <a:t>search </a:t>
            </a:r>
            <a:r>
              <a:rPr lang="en-US" sz="2000" b="0" u="sng" dirty="0">
                <a:latin typeface="Gamond"/>
                <a:cs typeface="Gamond"/>
              </a:rPr>
              <a:t>method </a:t>
            </a:r>
            <a:r>
              <a:rPr lang="en-US" sz="2000" b="0" dirty="0">
                <a:latin typeface="Gamond"/>
                <a:cs typeface="Gamond"/>
              </a:rPr>
              <a:t>which seeks good, i.e. near-optimal solutions, at a reasonable cost </a:t>
            </a:r>
            <a:r>
              <a:rPr lang="en-US" sz="2000" b="0" i="1" dirty="0">
                <a:latin typeface="Gamond"/>
                <a:cs typeface="Gamond"/>
              </a:rPr>
              <a:t>without being able to guarantee optimality</a:t>
            </a:r>
            <a:r>
              <a:rPr lang="en-US" sz="2000" b="0" dirty="0">
                <a:latin typeface="Gamond"/>
                <a:cs typeface="Gamond"/>
              </a:rPr>
              <a:t>.</a:t>
            </a:r>
            <a:endParaRPr lang="en-GB" sz="2000" b="0" dirty="0">
              <a:latin typeface="Gamond"/>
              <a:cs typeface="Gamond"/>
            </a:endParaRPr>
          </a:p>
          <a:p>
            <a:r>
              <a:rPr lang="en-GB" sz="2000" b="0" dirty="0">
                <a:latin typeface="Gamond"/>
                <a:cs typeface="Gamond"/>
              </a:rPr>
              <a:t>Good for solving ill-structured problems, or complex well-structured problems (large-scale combinatorial problems that have many candidate solutions to explore)</a:t>
            </a:r>
            <a:endParaRPr lang="en-GB" sz="2600" b="0" dirty="0">
              <a:latin typeface="Gamond"/>
              <a:cs typeface="Gamo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178749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800" dirty="0"/>
              <a:t>A heuristic is a rule of thumb method derived from human intuition.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6328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Branch-and-Bound</a:t>
            </a:r>
          </a:p>
          <a:p>
            <a:pPr marL="457135" lvl="1" indent="0">
              <a:buNone/>
            </a:pPr>
            <a:r>
              <a:rPr lang="en-US" dirty="0"/>
              <a:t>Idea: enumerate all possible solutions systematically using a tree (branch). Stop branching from a node as soon as possible (e.g. suppose we look at node 4 and conclude none of its descendants can be optimal), thus we can eliminate 1/4 the solutions at once!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9" y="3271317"/>
            <a:ext cx="8692281" cy="30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2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499AD-9762-4AD0-1925-63ECCF8A8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06CA38-D863-339D-27B6-6C6E8010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7 </a:t>
            </a:r>
            <a:r>
              <a:rPr lang="en-GB" dirty="0">
                <a:ea typeface="宋体" charset="-122"/>
              </a:rPr>
              <a:t>Genetic Algorithm Extensions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F8A00DE-79C6-F294-08BA-4C6FD595D0FC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Parameters</a:t>
            </a:r>
          </a:p>
          <a:p>
            <a:pPr lvl="1"/>
            <a:r>
              <a:rPr lang="en-US" kern="0" dirty="0"/>
              <a:t>Parameter </a:t>
            </a:r>
            <a:r>
              <a:rPr lang="en-US" sz="2400" dirty="0"/>
              <a:t>tuning</a:t>
            </a:r>
          </a:p>
          <a:p>
            <a:r>
              <a:rPr lang="en-US" kern="0" dirty="0"/>
              <a:t>Evolutionary Algorithm features</a:t>
            </a:r>
          </a:p>
          <a:p>
            <a:r>
              <a:rPr lang="en-US" kern="0" dirty="0"/>
              <a:t>Genetic Programming</a:t>
            </a:r>
          </a:p>
          <a:p>
            <a:pPr lvl="1"/>
            <a:endParaRPr lang="en-US" kern="0" dirty="0"/>
          </a:p>
          <a:p>
            <a:endParaRPr lang="en-US" altLang="zh-CN" kern="0" dirty="0"/>
          </a:p>
          <a:p>
            <a:pPr marL="457200" lvl="1" indent="0">
              <a:buNone/>
            </a:pPr>
            <a:endParaRPr lang="en-US" altLang="zh-CN" kern="0" dirty="0"/>
          </a:p>
          <a:p>
            <a:pPr lvl="1"/>
            <a:endParaRPr lang="en-US" kern="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8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405C1-07EB-5D4C-8157-FA370E130DC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77397" y="1062732"/>
            <a:ext cx="4510627" cy="4814540"/>
          </a:xfrm>
        </p:spPr>
        <p:txBody>
          <a:bodyPr/>
          <a:lstStyle/>
          <a:p>
            <a:r>
              <a:rPr lang="en-CN" sz="2000" dirty="0"/>
              <a:t>Imulates natural evolution process</a:t>
            </a:r>
          </a:p>
          <a:p>
            <a:r>
              <a:rPr lang="en-CN" sz="2000" dirty="0"/>
              <a:t>Some important decisions to make</a:t>
            </a:r>
          </a:p>
          <a:p>
            <a:pPr lvl="1"/>
            <a:r>
              <a:rPr lang="en-US" sz="1400" dirty="0"/>
              <a:t>Encoding/decoding, S</a:t>
            </a:r>
            <a:r>
              <a:rPr lang="en-CN" sz="1400" dirty="0"/>
              <a:t>election method, Crossover/mutation, Replacement, etc. </a:t>
            </a:r>
            <a:endParaRPr lang="en-CN" dirty="0"/>
          </a:p>
          <a:p>
            <a:r>
              <a:rPr lang="en-CN" sz="2000" dirty="0"/>
              <a:t>Each stage has parameters. Main parameters are:</a:t>
            </a:r>
            <a:endParaRPr lang="en-CN" dirty="0"/>
          </a:p>
          <a:p>
            <a:pPr lvl="1"/>
            <a:r>
              <a:rPr lang="en-CN" sz="1800" dirty="0"/>
              <a:t>pop_size</a:t>
            </a:r>
          </a:p>
          <a:p>
            <a:pPr lvl="1"/>
            <a:r>
              <a:rPr lang="en-CN" sz="1800" dirty="0"/>
              <a:t>num_of_gen</a:t>
            </a:r>
          </a:p>
          <a:p>
            <a:pPr lvl="1"/>
            <a:r>
              <a:rPr lang="en-CN" sz="1800" i="1" dirty="0"/>
              <a:t>p</a:t>
            </a:r>
            <a:r>
              <a:rPr lang="en-CN" sz="1800" i="1" baseline="-25000" dirty="0"/>
              <a:t>c </a:t>
            </a:r>
            <a:r>
              <a:rPr lang="en-CN" sz="1800" dirty="0"/>
              <a:t>, </a:t>
            </a:r>
            <a:r>
              <a:rPr lang="en-CN" sz="1800" i="1" dirty="0"/>
              <a:t>p</a:t>
            </a:r>
            <a:r>
              <a:rPr lang="en-CN" sz="1800" i="1" baseline="-25000" dirty="0"/>
              <a:t>m</a:t>
            </a:r>
          </a:p>
          <a:p>
            <a:pPr lvl="1"/>
            <a:r>
              <a:rPr lang="en-US" sz="1800" dirty="0"/>
              <a:t>t</a:t>
            </a:r>
            <a:r>
              <a:rPr lang="en-CN" sz="1800" dirty="0"/>
              <a:t>ourm_size </a:t>
            </a:r>
            <a:endParaRPr lang="en-CN" dirty="0"/>
          </a:p>
          <a:p>
            <a:r>
              <a:rPr lang="en-US" sz="2000" dirty="0"/>
              <a:t>Parameter tuning &amp; I</a:t>
            </a:r>
            <a:r>
              <a:rPr lang="en-CN" sz="2000" dirty="0"/>
              <a:t>mplications…</a:t>
            </a:r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136-8D1A-7D4A-8771-DED5D810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B857E-518B-3B40-91F4-7016B3FA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FBBFF3-272A-144E-818F-4D507F21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Summary of EA &amp; </a:t>
            </a:r>
            <a:br>
              <a:rPr lang="en-CN" dirty="0"/>
            </a:br>
            <a:r>
              <a:rPr lang="en-CN" dirty="0"/>
              <a:t>Parameter Tuning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F9A2A0-619B-CA46-8577-D85B561A0F67}"/>
              </a:ext>
            </a:extLst>
          </p:cNvPr>
          <p:cNvGrpSpPr/>
          <p:nvPr/>
        </p:nvGrpSpPr>
        <p:grpSpPr>
          <a:xfrm>
            <a:off x="4673303" y="1299058"/>
            <a:ext cx="4263729" cy="4161455"/>
            <a:chOff x="4673303" y="1299058"/>
            <a:chExt cx="4263729" cy="4161455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C9A10590-1C93-A448-80A8-4E0EC2D23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849" y="2242199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Population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ounded Rectangle 2">
              <a:extLst>
                <a:ext uri="{FF2B5EF4-FFF2-40B4-BE49-F238E27FC236}">
                  <a16:creationId xmlns:a16="http://schemas.microsoft.com/office/drawing/2014/main" id="{07A2D56A-AF6B-124B-9DE7-93C601E5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712" y="3713032"/>
              <a:ext cx="1136650" cy="408143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Crossover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A2D6447D-528D-7C43-93DF-C5E621FFB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712" y="4139747"/>
              <a:ext cx="1136650" cy="365374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Mutation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FC486E-4978-C64C-B37C-1435A6CA3F92}"/>
                </a:ext>
              </a:extLst>
            </p:cNvPr>
            <p:cNvGrpSpPr/>
            <p:nvPr/>
          </p:nvGrpSpPr>
          <p:grpSpPr>
            <a:xfrm>
              <a:off x="5157076" y="2469211"/>
              <a:ext cx="1108047" cy="2683981"/>
              <a:chOff x="5218326" y="1825139"/>
              <a:chExt cx="1108047" cy="268398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9FA252C-9D5E-4240-BD0A-F597C2C35F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326" y="4495613"/>
                <a:ext cx="11080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4A4C96D-4352-AD4C-8CCA-F261BD93C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8326" y="1825139"/>
                <a:ext cx="1746" cy="2683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1CC4407-B281-4D46-A8CA-7DD20FAA1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8326" y="1825139"/>
                <a:ext cx="861422" cy="8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Diamond 10">
              <a:extLst>
                <a:ext uri="{FF2B5EF4-FFF2-40B4-BE49-F238E27FC236}">
                  <a16:creationId xmlns:a16="http://schemas.microsoft.com/office/drawing/2014/main" id="{D1E869AA-796B-234F-A725-90221CBD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2157" y="2128856"/>
              <a:ext cx="1314875" cy="660400"/>
            </a:xfrm>
            <a:prstGeom prst="diamond">
              <a:avLst/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Stop?</a:t>
              </a:r>
              <a:endParaRPr kumimoji="0" lang="en-US" altLang="en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4CBFFE97-F481-CE44-84F9-518A5647E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954" y="3296902"/>
              <a:ext cx="1008062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Output 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45421C-D2FE-5147-8ED0-5536B2FD0038}"/>
                </a:ext>
              </a:extLst>
            </p:cNvPr>
            <p:cNvCxnSpPr/>
            <p:nvPr/>
          </p:nvCxnSpPr>
          <p:spPr>
            <a:xfrm>
              <a:off x="8257630" y="2808270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06642ECD-0332-4E46-B217-F3BBE4923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960" y="5095388"/>
              <a:ext cx="1273997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replacement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C7C660-D057-C346-964A-69FA0272BD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02" y="2696225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E6A89375-6A5E-8643-8322-311B6CE1A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62" y="1857275"/>
              <a:ext cx="1570358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initialisation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C12636-8739-8D49-AD44-6CB853DCEBF7}"/>
                </a:ext>
              </a:extLst>
            </p:cNvPr>
            <p:cNvCxnSpPr/>
            <p:nvPr/>
          </p:nvCxnSpPr>
          <p:spPr>
            <a:xfrm>
              <a:off x="6575174" y="1788713"/>
              <a:ext cx="0" cy="4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F77625-7C6E-AF40-B402-FC3B641170FA}"/>
                </a:ext>
              </a:extLst>
            </p:cNvPr>
            <p:cNvSpPr/>
            <p:nvPr/>
          </p:nvSpPr>
          <p:spPr>
            <a:xfrm>
              <a:off x="6006849" y="3696436"/>
              <a:ext cx="1273999" cy="880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N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5A538E-5370-4D44-A8CC-F51A79CEA2D4}"/>
                </a:ext>
              </a:extLst>
            </p:cNvPr>
            <p:cNvCxnSpPr>
              <a:cxnSpLocks/>
            </p:cNvCxnSpPr>
            <p:nvPr/>
          </p:nvCxnSpPr>
          <p:spPr>
            <a:xfrm>
              <a:off x="6632776" y="3352992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BA5296-2902-7049-B5D9-CE081F33B8D9}"/>
                </a:ext>
              </a:extLst>
            </p:cNvPr>
            <p:cNvCxnSpPr>
              <a:cxnSpLocks/>
            </p:cNvCxnSpPr>
            <p:nvPr/>
          </p:nvCxnSpPr>
          <p:spPr>
            <a:xfrm>
              <a:off x="6641152" y="4577579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A781D75D-ED34-094A-B760-4A16487FB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277" y="488490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hildren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50F16F-B1AF-5748-97B2-DC3A4AF83AD8}"/>
                </a:ext>
              </a:extLst>
            </p:cNvPr>
            <p:cNvCxnSpPr>
              <a:cxnSpLocks/>
            </p:cNvCxnSpPr>
            <p:nvPr/>
          </p:nvCxnSpPr>
          <p:spPr>
            <a:xfrm>
              <a:off x="7167789" y="2470493"/>
              <a:ext cx="4293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 Box 19">
              <a:extLst>
                <a:ext uri="{FF2B5EF4-FFF2-40B4-BE49-F238E27FC236}">
                  <a16:creationId xmlns:a16="http://schemas.microsoft.com/office/drawing/2014/main" id="{42158872-E7FC-F04A-8058-50D989DE0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689" y="2621001"/>
              <a:ext cx="786969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fitness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A197943-9859-5549-BFD0-C317C05BEA47}"/>
                </a:ext>
              </a:extLst>
            </p:cNvPr>
            <p:cNvCxnSpPr>
              <a:cxnSpLocks/>
            </p:cNvCxnSpPr>
            <p:nvPr/>
          </p:nvCxnSpPr>
          <p:spPr>
            <a:xfrm>
              <a:off x="5241628" y="2889978"/>
              <a:ext cx="128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ounded Rectangle 1">
              <a:extLst>
                <a:ext uri="{FF2B5EF4-FFF2-40B4-BE49-F238E27FC236}">
                  <a16:creationId xmlns:a16="http://schemas.microsoft.com/office/drawing/2014/main" id="{7889666C-2A93-5A48-8601-A595C1DD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952" y="1299058"/>
              <a:ext cx="1570358" cy="560972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Encoding</a:t>
              </a:r>
              <a:endParaRPr lang="en-US" altLang="en-CN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 eaLnBrk="0" hangingPunct="0"/>
              <a:r>
                <a:rPr lang="en-US" altLang="en-CN" sz="16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(Chromosome)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B312D0-AD8C-FB4A-9A77-07A8BD187506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5309946" y="1579544"/>
              <a:ext cx="5000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D15E65-6C61-9244-AF8F-2B0B84C68D93}"/>
                </a:ext>
              </a:extLst>
            </p:cNvPr>
            <p:cNvCxnSpPr>
              <a:cxnSpLocks/>
            </p:cNvCxnSpPr>
            <p:nvPr/>
          </p:nvCxnSpPr>
          <p:spPr>
            <a:xfrm>
              <a:off x="5308282" y="1579544"/>
              <a:ext cx="0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ounded Rectangle 1">
              <a:extLst>
                <a:ext uri="{FF2B5EF4-FFF2-40B4-BE49-F238E27FC236}">
                  <a16:creationId xmlns:a16="http://schemas.microsoft.com/office/drawing/2014/main" id="{08C8030E-4CED-2E42-BE40-2984DA6F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303" y="1906110"/>
              <a:ext cx="1136650" cy="4540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Decoding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Text Box 19">
              <a:extLst>
                <a:ext uri="{FF2B5EF4-FFF2-40B4-BE49-F238E27FC236}">
                  <a16:creationId xmlns:a16="http://schemas.microsoft.com/office/drawing/2014/main" id="{2B33B4B6-9CBD-0A4E-AF11-5ED441A6D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174" y="2683678"/>
              <a:ext cx="1033453" cy="36512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CN" sz="1600" b="1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selection</a:t>
              </a:r>
              <a:endParaRPr kumimoji="0" lang="en-US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ounded Rectangle 16">
              <a:extLst>
                <a:ext uri="{FF2B5EF4-FFF2-40B4-BE49-F238E27FC236}">
                  <a16:creationId xmlns:a16="http://schemas.microsoft.com/office/drawing/2014/main" id="{05918072-1065-4B49-A36F-13EEED3B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276" y="3033572"/>
              <a:ext cx="1242571" cy="365125"/>
            </a:xfrm>
            <a:prstGeom prst="roundRect">
              <a:avLst>
                <a:gd name="adj" fmla="val 16667"/>
              </a:avLst>
            </a:prstGeom>
            <a:solidFill>
              <a:srgbClr val="E9F8EB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Mating pool</a:t>
              </a:r>
              <a:endParaRPr kumimoji="0" lang="en-US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0B436D8-DAE8-6246-BE85-F6838E395583}"/>
                </a:ext>
              </a:extLst>
            </p:cNvPr>
            <p:cNvCxnSpPr>
              <a:stCxn id="68" idx="2"/>
            </p:cNvCxnSpPr>
            <p:nvPr/>
          </p:nvCxnSpPr>
          <p:spPr>
            <a:xfrm>
              <a:off x="5241628" y="2360135"/>
              <a:ext cx="0" cy="529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77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600" dirty="0"/>
              <a:t>Avoid converging to local optima</a:t>
            </a:r>
          </a:p>
          <a:p>
            <a:r>
              <a:rPr lang="en-AU" altLang="en-US" sz="2600" dirty="0"/>
              <a:t>Use exploration of the search space and exploitation of promising areas. </a:t>
            </a:r>
          </a:p>
          <a:p>
            <a:pPr lvl="1"/>
            <a:r>
              <a:rPr lang="en-US" altLang="en-US" sz="2200" b="1" dirty="0"/>
              <a:t>Reproduction</a:t>
            </a:r>
            <a:r>
              <a:rPr lang="en-US" altLang="en-US" sz="2200" dirty="0"/>
              <a:t> focuses on high fitness individuals, thus  exploiting  (</a:t>
            </a:r>
            <a:r>
              <a:rPr lang="en-US" altLang="en-US" sz="2200" b="1" dirty="0">
                <a:solidFill>
                  <a:srgbClr val="FF0000"/>
                </a:solidFill>
              </a:rPr>
              <a:t>EXPLOITATION</a:t>
            </a:r>
            <a:r>
              <a:rPr lang="en-US" altLang="en-US" sz="2200" dirty="0"/>
              <a:t>)  the  available fitness information.  </a:t>
            </a:r>
          </a:p>
          <a:p>
            <a:pPr lvl="1"/>
            <a:r>
              <a:rPr lang="en-US" altLang="en-US" sz="2200" b="1" dirty="0"/>
              <a:t>Recombination</a:t>
            </a:r>
            <a:r>
              <a:rPr lang="en-US" altLang="en-US" sz="2200" dirty="0"/>
              <a:t> and </a:t>
            </a:r>
            <a:r>
              <a:rPr lang="en-US" altLang="en-US" sz="2200" b="1" dirty="0"/>
              <a:t>mutation</a:t>
            </a:r>
            <a:r>
              <a:rPr lang="en-US" altLang="en-US" sz="2200" dirty="0"/>
              <a:t> perturb those individuals, providing general heuristics for </a:t>
            </a:r>
            <a:r>
              <a:rPr lang="en-US" altLang="en-US" sz="2200" b="1" dirty="0">
                <a:solidFill>
                  <a:srgbClr val="FF0000"/>
                </a:solidFill>
              </a:rPr>
              <a:t>EXPLORATION</a:t>
            </a:r>
            <a:r>
              <a:rPr lang="en-US" altLang="en-US" sz="2200" dirty="0"/>
              <a:t>. </a:t>
            </a:r>
            <a:r>
              <a:rPr lang="en-AU" altLang="en-US" sz="2200" dirty="0"/>
              <a:t>Through recombination operators, reach better solutions by combining already found good solutions</a:t>
            </a:r>
            <a:endParaRPr lang="tr-TR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550B-508B-4D61-A817-90B00A29C4EF}" type="slidenum">
              <a:rPr lang="tr-TR" altLang="en-US" smtClean="0"/>
              <a:pPr/>
              <a:t>43</a:t>
            </a:fld>
            <a:endParaRPr lang="tr-TR" altLang="en-US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EAs – Features </a:t>
            </a:r>
            <a:endParaRPr lang="tr-TR" altLang="en-US" sz="3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0636D-DBDD-594C-9397-D094614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46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D64D47-49D2-8244-A13F-A2819C91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92" y="1518834"/>
            <a:ext cx="6491641" cy="25620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84695-B470-0F41-B6F8-565F3585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778F4-37C1-B446-B9D6-24DDABB4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44</a:t>
            </a:fld>
            <a:endParaRPr lang="en-GB" altLang="zh-C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9682BD-BB3F-E748-9D8B-BDD31B7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GP for RegEx Based Medical Text Classifier 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1C78D-48F5-1649-8779-7AB69AD387C7}"/>
              </a:ext>
            </a:extLst>
          </p:cNvPr>
          <p:cNvSpPr txBox="1"/>
          <p:nvPr/>
        </p:nvSpPr>
        <p:spPr>
          <a:xfrm>
            <a:off x="4627949" y="1055288"/>
            <a:ext cx="192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0432FF"/>
                </a:solidFill>
              </a:rPr>
              <a:t>GP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775D4-5526-4C47-9332-8A1A07C6857E}"/>
              </a:ext>
            </a:extLst>
          </p:cNvPr>
          <p:cNvSpPr txBox="1"/>
          <p:nvPr/>
        </p:nvSpPr>
        <p:spPr>
          <a:xfrm>
            <a:off x="823688" y="3909337"/>
            <a:ext cx="234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0432FF"/>
                </a:solidFill>
              </a:rPr>
              <a:t>GP Functions and Terminals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8C3F55D-A48B-B44A-A91A-EE78F1586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3645024"/>
            <a:ext cx="3355461" cy="258571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80CDC-4650-8543-B977-D29008E7E36F}"/>
              </a:ext>
            </a:extLst>
          </p:cNvPr>
          <p:cNvSpPr txBox="1"/>
          <p:nvPr/>
        </p:nvSpPr>
        <p:spPr>
          <a:xfrm>
            <a:off x="342448" y="105528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Solution encoding </a:t>
            </a:r>
          </a:p>
        </p:txBody>
      </p:sp>
    </p:spTree>
    <p:extLst>
      <p:ext uri="{BB962C8B-B14F-4D97-AF65-F5344CB8AC3E}">
        <p14:creationId xmlns:p14="http://schemas.microsoft.com/office/powerpoint/2010/main" val="2922145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20C7-0A86-1989-5E4C-8AE81889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3B4F85-DF93-76AC-04F0-F7FB7771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8 </a:t>
            </a:r>
            <a:r>
              <a:rPr lang="en-GB" dirty="0">
                <a:ea typeface="宋体" charset="-122"/>
              </a:rPr>
              <a:t>ACO &amp; PSO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9180FFC-BA01-9748-8864-66699A4CB0E0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Basic concepts</a:t>
            </a:r>
          </a:p>
          <a:p>
            <a:pPr lvl="1"/>
            <a:r>
              <a:rPr lang="en-GB" altLang="zh-CN" dirty="0">
                <a:ea typeface="宋体" charset="-122"/>
              </a:rPr>
              <a:t>Ant Colony Optimisation (ACO)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Pheromone</a:t>
            </a:r>
          </a:p>
          <a:p>
            <a:pPr lvl="3"/>
            <a:r>
              <a:rPr lang="en-GB" altLang="zh-CN" dirty="0">
                <a:ea typeface="宋体" charset="-122"/>
              </a:rPr>
              <a:t>Reinforce</a:t>
            </a:r>
          </a:p>
          <a:p>
            <a:pPr lvl="3"/>
            <a:r>
              <a:rPr lang="en-GB" altLang="zh-CN" dirty="0" err="1">
                <a:ea typeface="宋体" charset="-122"/>
              </a:rPr>
              <a:t>Veperate</a:t>
            </a:r>
            <a:endParaRPr lang="en-GB" altLang="zh-CN" dirty="0">
              <a:ea typeface="宋体" charset="-122"/>
            </a:endParaRPr>
          </a:p>
          <a:p>
            <a:pPr lvl="1"/>
            <a:r>
              <a:rPr lang="en-GB" altLang="zh-CN" dirty="0">
                <a:ea typeface="宋体" charset="-122"/>
              </a:rPr>
              <a:t>Particle Swarm Optimisation (PSO)</a:t>
            </a:r>
          </a:p>
          <a:p>
            <a:pPr lvl="2"/>
            <a:r>
              <a:rPr lang="en-US" sz="2000" b="1" dirty="0">
                <a:latin typeface="Times New Roman"/>
                <a:cs typeface="Times New Roman"/>
              </a:rPr>
              <a:t>Personal best (</a:t>
            </a:r>
            <a:r>
              <a:rPr lang="en-US" sz="2000" b="1" dirty="0" err="1">
                <a:latin typeface="Times New Roman"/>
                <a:cs typeface="Times New Roman"/>
              </a:rPr>
              <a:t>pbest</a:t>
            </a:r>
            <a:r>
              <a:rPr lang="en-US" sz="2000" b="1" i="1" baseline="-25000" dirty="0" err="1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Times New Roman"/>
                <a:cs typeface="Times New Roman"/>
              </a:rPr>
              <a:t>)</a:t>
            </a:r>
          </a:p>
          <a:p>
            <a:pPr lvl="2"/>
            <a:r>
              <a:rPr lang="en-US" sz="2000" b="1" dirty="0">
                <a:latin typeface="Times New Roman"/>
                <a:cs typeface="Times New Roman"/>
              </a:rPr>
              <a:t>Global best (</a:t>
            </a:r>
            <a:r>
              <a:rPr lang="en-US" sz="2000" b="1" dirty="0" err="1">
                <a:latin typeface="Times New Roman"/>
                <a:cs typeface="Times New Roman"/>
              </a:rPr>
              <a:t>gbest</a:t>
            </a:r>
            <a:r>
              <a:rPr lang="en-US" sz="2000" b="1" dirty="0">
                <a:latin typeface="Times New Roman"/>
                <a:cs typeface="Times New Roman"/>
              </a:rPr>
              <a:t>)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Velocity update</a:t>
            </a:r>
            <a:endParaRPr lang="en-US" sz="2000" b="1" dirty="0">
              <a:latin typeface="Times New Roman"/>
              <a:cs typeface="Times New Roman"/>
            </a:endParaRPr>
          </a:p>
          <a:p>
            <a:pPr lvl="2"/>
            <a:endParaRPr lang="en-US" kern="0" dirty="0"/>
          </a:p>
          <a:p>
            <a:pPr lvl="1"/>
            <a:endParaRPr lang="en-US" kern="0" dirty="0"/>
          </a:p>
          <a:p>
            <a:endParaRPr lang="en-US" altLang="zh-CN" kern="0" dirty="0"/>
          </a:p>
          <a:p>
            <a:pPr marL="457200" lvl="1" indent="0">
              <a:buNone/>
            </a:pPr>
            <a:endParaRPr lang="en-US" altLang="zh-CN" kern="0" dirty="0"/>
          </a:p>
          <a:p>
            <a:pPr lvl="1"/>
            <a:endParaRPr lang="en-US" kern="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8313" y="1052736"/>
            <a:ext cx="6407943" cy="5112568"/>
          </a:xfrm>
        </p:spPr>
        <p:txBody>
          <a:bodyPr/>
          <a:lstStyle/>
          <a:p>
            <a:r>
              <a:rPr lang="en-US" sz="1700" dirty="0"/>
              <a:t>A </a:t>
            </a:r>
            <a:r>
              <a:rPr lang="en-US" sz="1700" dirty="0" err="1"/>
              <a:t>metaheuritic</a:t>
            </a:r>
            <a:r>
              <a:rPr lang="en-US" sz="1700" dirty="0"/>
              <a:t> approach that imitates the cooperative </a:t>
            </a:r>
            <a:r>
              <a:rPr lang="en-US" sz="1700" dirty="0" err="1"/>
              <a:t>behaviour</a:t>
            </a:r>
            <a:r>
              <a:rPr lang="en-US" sz="1700" dirty="0"/>
              <a:t> of real ants.</a:t>
            </a:r>
          </a:p>
          <a:p>
            <a:r>
              <a:rPr lang="en-US" sz="1700" dirty="0"/>
              <a:t>Pioneered by M. </a:t>
            </a:r>
            <a:r>
              <a:rPr lang="en-US" sz="1700" dirty="0" err="1"/>
              <a:t>Dorigo</a:t>
            </a:r>
            <a:r>
              <a:rPr lang="en-US" sz="1700" dirty="0"/>
              <a:t>.</a:t>
            </a:r>
          </a:p>
          <a:p>
            <a:pPr lvl="1"/>
            <a:r>
              <a:rPr lang="en-US" sz="1700" b="0" dirty="0"/>
              <a:t>M. </a:t>
            </a:r>
            <a:r>
              <a:rPr lang="en-US" sz="1700" b="0" dirty="0" err="1"/>
              <a:t>Dorigo</a:t>
            </a:r>
            <a:r>
              <a:rPr lang="en-US" sz="1700" b="0" dirty="0"/>
              <a:t>. Optimization, learning and natural algorithms. PhD thesis, </a:t>
            </a:r>
            <a:r>
              <a:rPr lang="en-US" sz="1700" b="0" dirty="0" err="1"/>
              <a:t>Politecnico</a:t>
            </a:r>
            <a:r>
              <a:rPr lang="en-US" sz="1700" b="0" dirty="0"/>
              <a:t> di Milano, Italy, 1992.</a:t>
            </a:r>
          </a:p>
          <a:p>
            <a:r>
              <a:rPr lang="en-US" sz="1700" dirty="0"/>
              <a:t>Ants share knowledge through traces of a chemical substance, called “</a:t>
            </a:r>
            <a:r>
              <a:rPr lang="en-US" sz="1700" dirty="0">
                <a:solidFill>
                  <a:srgbClr val="FF0000"/>
                </a:solidFill>
              </a:rPr>
              <a:t>pheromone</a:t>
            </a:r>
            <a:r>
              <a:rPr lang="en-US" sz="1700" dirty="0"/>
              <a:t>”. </a:t>
            </a:r>
          </a:p>
          <a:p>
            <a:r>
              <a:rPr lang="en-US" sz="1700" dirty="0"/>
              <a:t>The larger the amount of pheromone on a particular path, the greater the probability that the ants will select the path.</a:t>
            </a:r>
          </a:p>
          <a:p>
            <a:r>
              <a:rPr lang="en-US" sz="1700" dirty="0"/>
              <a:t>The quantity of pheromone laid by each ant depends on the quality of the path (</a:t>
            </a:r>
            <a:r>
              <a:rPr lang="en-US" sz="1700" dirty="0">
                <a:solidFill>
                  <a:srgbClr val="FF0000"/>
                </a:solidFill>
              </a:rPr>
              <a:t>intensification</a:t>
            </a:r>
            <a:r>
              <a:rPr lang="en-US" sz="1700" dirty="0"/>
              <a:t>). </a:t>
            </a:r>
          </a:p>
          <a:p>
            <a:r>
              <a:rPr lang="en-US" sz="1700" dirty="0"/>
              <a:t>Pheromone evaporates over time (</a:t>
            </a:r>
            <a:r>
              <a:rPr lang="en-US" sz="1700" dirty="0">
                <a:solidFill>
                  <a:srgbClr val="FF0000"/>
                </a:solidFill>
              </a:rPr>
              <a:t>diversification</a:t>
            </a:r>
            <a:r>
              <a:rPr lang="en-US" sz="1700" dirty="0"/>
              <a:t>).</a:t>
            </a:r>
            <a:r>
              <a:rPr lang="en-US" sz="2000" dirty="0"/>
              <a:t>  </a:t>
            </a: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46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</a:t>
            </a:r>
            <a:r>
              <a:rPr lang="en-US" dirty="0" err="1"/>
              <a:t>Optimisation</a:t>
            </a:r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1644C3F7-F506-EE43-98B9-0DC7CEA26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65" t="-7658" r="30885" b="-7658"/>
          <a:stretch/>
        </p:blipFill>
        <p:spPr bwMode="auto">
          <a:xfrm>
            <a:off x="6876256" y="1037547"/>
            <a:ext cx="2160241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413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76" b="-47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47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ACO</a:t>
            </a:r>
          </a:p>
        </p:txBody>
      </p:sp>
    </p:spTree>
    <p:extLst>
      <p:ext uri="{BB962C8B-B14F-4D97-AF65-F5344CB8AC3E}">
        <p14:creationId xmlns:p14="http://schemas.microsoft.com/office/powerpoint/2010/main" val="4211956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6602" y="-169432"/>
            <a:ext cx="6552728" cy="1381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Construction</a:t>
            </a:r>
          </a:p>
        </p:txBody>
      </p:sp>
      <p:pic>
        <p:nvPicPr>
          <p:cNvPr id="2" name="Picture 1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77D1E134-BCFD-D243-AEF1-D2A7C219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" y="2646365"/>
            <a:ext cx="3920099" cy="179074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0578" y="1211693"/>
            <a:ext cx="4124917" cy="4662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cs typeface="+mn-cs"/>
              </a:rPr>
              <a:t>Solution construction is done by making use of 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Pheromone trails: reflecting the acquired knowledge 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Problem-dependent heuristic information 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The construction process is </a:t>
            </a:r>
            <a:r>
              <a:rPr lang="en-US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stochastic</a:t>
            </a:r>
            <a:r>
              <a:rPr lang="en-US" b="1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0277" y="6372752"/>
            <a:ext cx="3967172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825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67450" y="6372752"/>
            <a:ext cx="42804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3661D5-87BF-45CA-972D-85C1C12738FE}" type="slidenum">
              <a:rPr lang="en-US" altLang="zh-CN" sz="825">
                <a:solidFill>
                  <a:srgbClr val="898989"/>
                </a:solidFill>
                <a:latin typeface="+mn-lt"/>
                <a:ea typeface="+mn-ea"/>
              </a:rPr>
              <a:pPr>
                <a:spcAft>
                  <a:spcPts val="600"/>
                </a:spcAft>
                <a:defRPr/>
              </a:pPr>
              <a:t>48</a:t>
            </a:fld>
            <a:endParaRPr lang="en-US" altLang="zh-CN" sz="825">
              <a:solidFill>
                <a:srgbClr val="898989"/>
              </a:solidFill>
              <a:latin typeface="+mn-lt"/>
              <a:ea typeface="+mn-ea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C1552DE-DEDD-DB4E-A770-7F4550E4CDBB}"/>
              </a:ext>
            </a:extLst>
          </p:cNvPr>
          <p:cNvSpPr/>
          <p:nvPr/>
        </p:nvSpPr>
        <p:spPr>
          <a:xfrm>
            <a:off x="2320119" y="2493849"/>
            <a:ext cx="2838735" cy="522306"/>
          </a:xfrm>
          <a:custGeom>
            <a:avLst/>
            <a:gdLst>
              <a:gd name="connsiteX0" fmla="*/ 0 w 2838735"/>
              <a:gd name="connsiteY0" fmla="*/ 522306 h 522306"/>
              <a:gd name="connsiteX1" fmla="*/ 1037230 w 2838735"/>
              <a:gd name="connsiteY1" fmla="*/ 3691 h 522306"/>
              <a:gd name="connsiteX2" fmla="*/ 2838735 w 2838735"/>
              <a:gd name="connsiteY2" fmla="*/ 331238 h 52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35" h="522306">
                <a:moveTo>
                  <a:pt x="0" y="522306"/>
                </a:moveTo>
                <a:cubicBezTo>
                  <a:pt x="282054" y="278921"/>
                  <a:pt x="564108" y="35536"/>
                  <a:pt x="1037230" y="3691"/>
                </a:cubicBezTo>
                <a:cubicBezTo>
                  <a:pt x="1510352" y="-28154"/>
                  <a:pt x="2174543" y="151542"/>
                  <a:pt x="2838735" y="33123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FD0FFC-D809-5E49-9F90-5E6AE2413BCD}"/>
              </a:ext>
            </a:extLst>
          </p:cNvPr>
          <p:cNvCxnSpPr>
            <a:cxnSpLocks/>
          </p:cNvCxnSpPr>
          <p:nvPr/>
        </p:nvCxnSpPr>
        <p:spPr>
          <a:xfrm>
            <a:off x="3203848" y="3212976"/>
            <a:ext cx="1914722" cy="628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9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2736"/>
                <a:ext cx="7632079" cy="5112568"/>
              </a:xfrm>
            </p:spPr>
            <p:txBody>
              <a:bodyPr/>
              <a:lstStyle/>
              <a:p>
                <a:r>
                  <a:rPr lang="en-US" sz="2000" dirty="0"/>
                  <a:t>Pheromone evaporation</a:t>
                </a:r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    where </a:t>
                </a:r>
                <a:r>
                  <a:rPr lang="en-US" sz="1800" b="0" dirty="0" err="1"/>
                  <a:t>ρ</a:t>
                </a:r>
                <a:r>
                  <a:rPr lang="en-US" sz="1800" b="0" dirty="0"/>
                  <a:t>=(0,1] is the evaporation rate. </a:t>
                </a:r>
                <a:endParaRPr lang="en-US" sz="2000" b="0" dirty="0"/>
              </a:p>
              <a:p>
                <a:r>
                  <a:rPr lang="en-US" sz="2000" dirty="0"/>
                  <a:t>Pheromone reinforcement </a:t>
                </a:r>
              </a:p>
              <a:p>
                <a:pPr lvl="1"/>
                <a:r>
                  <a:rPr lang="en-US" sz="2000" b="1" dirty="0">
                    <a:solidFill>
                      <a:srgbClr val="FF0000"/>
                    </a:solidFill>
                  </a:rPr>
                  <a:t>Normally</a:t>
                </a:r>
                <a:r>
                  <a:rPr lang="en-US" sz="2000" dirty="0"/>
                  <a:t> updated once all ants generated a complete solution (offline update)</a:t>
                </a:r>
              </a:p>
              <a:p>
                <a:pPr lvl="1"/>
                <a:r>
                  <a:rPr lang="en-US" sz="2000" dirty="0"/>
                  <a:t>Quality based update (where </a:t>
                </a:r>
                <a:r>
                  <a:rPr lang="en-US" sz="2000" i="1" dirty="0">
                    <a:latin typeface="Times"/>
                    <a:cs typeface="Times"/>
                  </a:rPr>
                  <a:t>π* </a:t>
                </a:r>
                <a:r>
                  <a:rPr lang="en-US" sz="2000" dirty="0">
                    <a:latin typeface="Verdana"/>
                  </a:rPr>
                  <a:t>is the best solution)</a:t>
                </a:r>
                <a:r>
                  <a:rPr lang="en-US" sz="2000" dirty="0">
                    <a:latin typeface="Times"/>
                    <a:cs typeface="Times"/>
                  </a:rPr>
                  <a:t> </a:t>
                </a:r>
                <a:endParaRPr lang="en-US" sz="2000" i="1" dirty="0">
                  <a:latin typeface="Times"/>
                  <a:cs typeface="Times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</m:oMath>
                  </m:oMathPara>
                </a14:m>
                <a:endParaRPr lang="en-US" sz="2400" b="0" dirty="0"/>
              </a:p>
              <a:p>
                <a:pPr lvl="1"/>
                <a:r>
                  <a:rPr lang="en-US" sz="2000" dirty="0"/>
                  <a:t>Online update method</a:t>
                </a:r>
              </a:p>
              <a:p>
                <a:pPr lvl="2"/>
                <a:r>
                  <a:rPr lang="en-US" sz="1600" dirty="0">
                    <a:solidFill>
                      <a:srgbClr val="FF0000"/>
                    </a:solidFill>
                  </a:rPr>
                  <a:t>Myopic</a:t>
                </a:r>
                <a:r>
                  <a:rPr lang="en-US" sz="1600" dirty="0"/>
                  <a:t> one, update per step or per ant</a:t>
                </a:r>
              </a:p>
              <a:p>
                <a:pPr lvl="2"/>
                <a:r>
                  <a:rPr lang="en-US" sz="1600" dirty="0"/>
                  <a:t>Share some common concepts with reinforcement learning, but less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sophisticated</a:t>
                </a:r>
                <a:r>
                  <a:rPr lang="en-US" sz="1600" dirty="0"/>
                  <a:t> than RL 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2736"/>
                <a:ext cx="7632079" cy="5112568"/>
              </a:xfrm>
              <a:blipFill>
                <a:blip r:embed="rId2"/>
                <a:stretch>
                  <a:fillRect l="-879" t="-835" r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49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Pheromone Update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788024" y="1080716"/>
          <a:ext cx="1872208" cy="543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400" imgH="228600" progId="Equation.3">
                  <p:embed/>
                </p:oleObj>
              </mc:Choice>
              <mc:Fallback>
                <p:oleObj name="Equation" r:id="rId3" imgW="78740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024" y="1080716"/>
                        <a:ext cx="1872208" cy="543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0F5F0E0-80F3-364B-85ED-72067758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5" y="4556143"/>
            <a:ext cx="1240160" cy="15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Saturation Degree</a:t>
            </a:r>
          </a:p>
          <a:p>
            <a:pPr lvl="1"/>
            <a:r>
              <a:rPr lang="en-US" sz="1800" b="0" u="sng" dirty="0">
                <a:cs typeface="Times New Roman" pitchFamily="18" charset="0"/>
              </a:rPr>
              <a:t>Degree of a vertex</a:t>
            </a:r>
            <a:r>
              <a:rPr lang="en-US" sz="1800" b="0" dirty="0">
                <a:cs typeface="Times New Roman" pitchFamily="18" charset="0"/>
              </a:rPr>
              <a:t>: number of edges connected to that vertex. </a:t>
            </a:r>
          </a:p>
          <a:p>
            <a:pPr lvl="1"/>
            <a:endParaRPr lang="en-US" sz="1800" b="0" dirty="0">
              <a:cs typeface="Times New Roman" pitchFamily="18" charset="0"/>
            </a:endParaRPr>
          </a:p>
          <a:p>
            <a:pPr lvl="1">
              <a:buNone/>
            </a:pPr>
            <a:r>
              <a:rPr lang="en-US" sz="1800" b="0" dirty="0">
                <a:cs typeface="Times New Roman" pitchFamily="18" charset="0"/>
              </a:rPr>
              <a:t> </a:t>
            </a:r>
          </a:p>
          <a:p>
            <a:pPr lvl="1"/>
            <a:endParaRPr lang="en-US" sz="1800" b="0" u="sng" dirty="0">
              <a:cs typeface="Times New Roman" pitchFamily="18" charset="0"/>
            </a:endParaRPr>
          </a:p>
          <a:p>
            <a:pPr lvl="1"/>
            <a:r>
              <a:rPr lang="en-US" sz="1800" b="0" u="sng" dirty="0">
                <a:cs typeface="Times New Roman" pitchFamily="18" charset="0"/>
              </a:rPr>
              <a:t>Saturation degree of a vertex</a:t>
            </a:r>
            <a:r>
              <a:rPr lang="en-US" sz="1800" b="0" dirty="0">
                <a:cs typeface="Times New Roman" pitchFamily="18" charset="0"/>
              </a:rPr>
              <a:t>: number of differently </a:t>
            </a:r>
            <a:r>
              <a:rPr lang="en-US" sz="1800" b="0" dirty="0" err="1">
                <a:cs typeface="Times New Roman" pitchFamily="18" charset="0"/>
              </a:rPr>
              <a:t>colours</a:t>
            </a:r>
            <a:r>
              <a:rPr lang="en-US" sz="1800" b="0" dirty="0">
                <a:cs typeface="Times New Roman" pitchFamily="18" charset="0"/>
              </a:rPr>
              <a:t> to which it is adjacent. </a:t>
            </a:r>
          </a:p>
          <a:p>
            <a:pPr lvl="1"/>
            <a:endParaRPr lang="en-US" sz="1800" b="0" dirty="0">
              <a:cs typeface="Times New Roman" pitchFamily="18" charset="0"/>
            </a:endParaRPr>
          </a:p>
          <a:p>
            <a:pPr lvl="1"/>
            <a:endParaRPr lang="en-US" sz="1800" b="0" dirty="0">
              <a:cs typeface="Times New Roman" pitchFamily="18" charset="0"/>
            </a:endParaRPr>
          </a:p>
          <a:p>
            <a:pPr lvl="1"/>
            <a:endParaRPr lang="en-US" sz="1800" b="0" dirty="0">
              <a:cs typeface="Times New Roman" pitchFamily="18" charset="0"/>
            </a:endParaRPr>
          </a:p>
          <a:p>
            <a:pPr lvl="1"/>
            <a:endParaRPr lang="en-US" sz="1800" b="0" dirty="0">
              <a:cs typeface="Times New Roman" pitchFamily="18" charset="0"/>
            </a:endParaRPr>
          </a:p>
          <a:p>
            <a:pPr lvl="1"/>
            <a:r>
              <a:rPr lang="en-US" sz="1800" b="0" dirty="0">
                <a:cs typeface="Times New Roman" pitchFamily="18" charset="0"/>
              </a:rPr>
              <a:t>Can we use saturation degree in a heuristic to construct a solution to a graph </a:t>
            </a:r>
            <a:r>
              <a:rPr lang="en-US" sz="1800" b="0" dirty="0" err="1">
                <a:cs typeface="Times New Roman" pitchFamily="18" charset="0"/>
              </a:rPr>
              <a:t>colouring</a:t>
            </a:r>
            <a:r>
              <a:rPr lang="en-US" sz="1800" b="0" dirty="0">
                <a:cs typeface="Times New Roman" pitchFamily="18" charset="0"/>
              </a:rPr>
              <a:t> problem?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Heuristics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97598" y="1906312"/>
            <a:ext cx="3600400" cy="1041607"/>
            <a:chOff x="2915816" y="2413160"/>
            <a:chExt cx="3600400" cy="1041607"/>
          </a:xfrm>
        </p:grpSpPr>
        <p:sp>
          <p:nvSpPr>
            <p:cNvPr id="14" name="Right Arrow 13"/>
            <p:cNvSpPr/>
            <p:nvPr/>
          </p:nvSpPr>
          <p:spPr>
            <a:xfrm rot="16200000">
              <a:off x="4813850" y="3202739"/>
              <a:ext cx="360040" cy="14401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15816" y="276523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u="sng" dirty="0"/>
                <a:t>Example:</a:t>
              </a:r>
            </a:p>
          </p:txBody>
        </p:sp>
        <p:sp>
          <p:nvSpPr>
            <p:cNvPr id="11" name="Arc 10"/>
            <p:cNvSpPr/>
            <p:nvPr/>
          </p:nvSpPr>
          <p:spPr>
            <a:xfrm rot="12697041">
              <a:off x="4918224" y="2413160"/>
              <a:ext cx="504056" cy="914144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20072" y="2708920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59670" y="3912552"/>
            <a:ext cx="3912858" cy="834781"/>
            <a:chOff x="2813879" y="5308607"/>
            <a:chExt cx="3607046" cy="834781"/>
          </a:xfrm>
        </p:grpSpPr>
        <p:sp>
          <p:nvSpPr>
            <p:cNvPr id="24" name="Right Arrow 23"/>
            <p:cNvSpPr/>
            <p:nvPr/>
          </p:nvSpPr>
          <p:spPr>
            <a:xfrm rot="16200000">
              <a:off x="4798095" y="5891360"/>
              <a:ext cx="360040" cy="14401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13879" y="5308607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u="sng" dirty="0"/>
                <a:t>Example: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24781" y="538617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90EEE-664A-3746-B132-1BCE7E8F0037}"/>
              </a:ext>
            </a:extLst>
          </p:cNvPr>
          <p:cNvGrpSpPr/>
          <p:nvPr/>
        </p:nvGrpSpPr>
        <p:grpSpPr>
          <a:xfrm>
            <a:off x="3574126" y="1996023"/>
            <a:ext cx="1196504" cy="936104"/>
            <a:chOff x="6123089" y="2735436"/>
            <a:chExt cx="1559889" cy="134163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AE1791-89F5-9943-B5D5-C2E077A474AE}"/>
                </a:ext>
              </a:extLst>
            </p:cNvPr>
            <p:cNvSpPr/>
            <p:nvPr/>
          </p:nvSpPr>
          <p:spPr>
            <a:xfrm>
              <a:off x="6486527" y="2735436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C15C64-9FA2-0C4F-A9DB-AAA3DA295932}"/>
                </a:ext>
              </a:extLst>
            </p:cNvPr>
            <p:cNvSpPr/>
            <p:nvPr/>
          </p:nvSpPr>
          <p:spPr>
            <a:xfrm>
              <a:off x="6123089" y="3284984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25772-57CF-1E47-BFF7-AB0CDB31DB1F}"/>
                </a:ext>
              </a:extLst>
            </p:cNvPr>
            <p:cNvSpPr/>
            <p:nvPr/>
          </p:nvSpPr>
          <p:spPr>
            <a:xfrm>
              <a:off x="7091242" y="2735436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9E11E-3D93-7745-9888-B86FACCDABBC}"/>
                </a:ext>
              </a:extLst>
            </p:cNvPr>
            <p:cNvSpPr/>
            <p:nvPr/>
          </p:nvSpPr>
          <p:spPr>
            <a:xfrm>
              <a:off x="6508870" y="3789040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459BC3C-7377-E348-AB68-2C41DCD7D44D}"/>
                </a:ext>
              </a:extLst>
            </p:cNvPr>
            <p:cNvSpPr/>
            <p:nvPr/>
          </p:nvSpPr>
          <p:spPr>
            <a:xfrm>
              <a:off x="7394946" y="3306641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A8A0A95-8552-9A4A-9C1F-BAE5E982D3B7}"/>
                </a:ext>
              </a:extLst>
            </p:cNvPr>
            <p:cNvSpPr/>
            <p:nvPr/>
          </p:nvSpPr>
          <p:spPr>
            <a:xfrm>
              <a:off x="7133423" y="3789040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F53B31-971A-1E45-91A5-4C9E166100D0}"/>
                </a:ext>
              </a:extLst>
            </p:cNvPr>
            <p:cNvCxnSpPr>
              <a:stCxn id="26" idx="6"/>
              <a:endCxn id="28" idx="2"/>
            </p:cNvCxnSpPr>
            <p:nvPr/>
          </p:nvCxnSpPr>
          <p:spPr>
            <a:xfrm>
              <a:off x="6774559" y="2879452"/>
              <a:ext cx="3166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C0D56E-AE8B-1343-B5E2-7C64190D9034}"/>
                </a:ext>
              </a:extLst>
            </p:cNvPr>
            <p:cNvCxnSpPr>
              <a:stCxn id="26" idx="3"/>
              <a:endCxn id="27" idx="7"/>
            </p:cNvCxnSpPr>
            <p:nvPr/>
          </p:nvCxnSpPr>
          <p:spPr>
            <a:xfrm flipH="1">
              <a:off x="6368940" y="2981287"/>
              <a:ext cx="159768" cy="345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7E3596-99FA-1448-8E7F-B03E50B86925}"/>
                </a:ext>
              </a:extLst>
            </p:cNvPr>
            <p:cNvCxnSpPr>
              <a:cxnSpLocks/>
              <a:stCxn id="30" idx="4"/>
              <a:endCxn id="31" idx="7"/>
            </p:cNvCxnSpPr>
            <p:nvPr/>
          </p:nvCxnSpPr>
          <p:spPr>
            <a:xfrm flipH="1">
              <a:off x="7379274" y="3594673"/>
              <a:ext cx="159688" cy="236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8F5348A-722A-3942-ACFB-0E7731B81CB3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6368940" y="3530835"/>
              <a:ext cx="182111" cy="30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1AEFD3-048F-8245-88E8-2ECBDF253808}"/>
                </a:ext>
              </a:extLst>
            </p:cNvPr>
            <p:cNvCxnSpPr/>
            <p:nvPr/>
          </p:nvCxnSpPr>
          <p:spPr>
            <a:xfrm>
              <a:off x="6792147" y="3933056"/>
              <a:ext cx="332355" cy="79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C84987-5170-6447-BB45-497D70010006}"/>
                </a:ext>
              </a:extLst>
            </p:cNvPr>
            <p:cNvCxnSpPr>
              <a:cxnSpLocks/>
              <a:stCxn id="28" idx="5"/>
              <a:endCxn id="30" idx="0"/>
            </p:cNvCxnSpPr>
            <p:nvPr/>
          </p:nvCxnSpPr>
          <p:spPr>
            <a:xfrm>
              <a:off x="7337093" y="2981287"/>
              <a:ext cx="201869" cy="325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F0C9F4-C8B4-504A-9C27-D39B51737415}"/>
                </a:ext>
              </a:extLst>
            </p:cNvPr>
            <p:cNvCxnSpPr>
              <a:cxnSpLocks/>
              <a:stCxn id="28" idx="3"/>
              <a:endCxn id="27" idx="6"/>
            </p:cNvCxnSpPr>
            <p:nvPr/>
          </p:nvCxnSpPr>
          <p:spPr>
            <a:xfrm flipH="1">
              <a:off x="6411121" y="2981287"/>
              <a:ext cx="722302" cy="447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703B43-18EA-BA41-98B7-ED7E006B8CE3}"/>
                </a:ext>
              </a:extLst>
            </p:cNvPr>
            <p:cNvCxnSpPr>
              <a:cxnSpLocks/>
              <a:stCxn id="30" idx="1"/>
              <a:endCxn id="26" idx="5"/>
            </p:cNvCxnSpPr>
            <p:nvPr/>
          </p:nvCxnSpPr>
          <p:spPr>
            <a:xfrm flipH="1" flipV="1">
              <a:off x="6732378" y="2981287"/>
              <a:ext cx="704749" cy="367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6E142-6DCA-0F4B-9E6A-5147972C4F7C}"/>
                </a:ext>
              </a:extLst>
            </p:cNvPr>
            <p:cNvCxnSpPr>
              <a:cxnSpLocks/>
              <a:stCxn id="30" idx="3"/>
              <a:endCxn id="29" idx="7"/>
            </p:cNvCxnSpPr>
            <p:nvPr/>
          </p:nvCxnSpPr>
          <p:spPr>
            <a:xfrm flipH="1">
              <a:off x="6754721" y="3552492"/>
              <a:ext cx="682406" cy="278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1615184-2A7A-4D4E-B3C2-F1A930A755A2}"/>
                </a:ext>
              </a:extLst>
            </p:cNvPr>
            <p:cNvCxnSpPr>
              <a:cxnSpLocks/>
              <a:stCxn id="31" idx="1"/>
              <a:endCxn id="27" idx="5"/>
            </p:cNvCxnSpPr>
            <p:nvPr/>
          </p:nvCxnSpPr>
          <p:spPr>
            <a:xfrm flipH="1" flipV="1">
              <a:off x="6368940" y="3530835"/>
              <a:ext cx="806664" cy="30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AD2D8DF9-B392-3C4A-93EF-0220556B1615}"/>
              </a:ext>
            </a:extLst>
          </p:cNvPr>
          <p:cNvSpPr/>
          <p:nvPr/>
        </p:nvSpPr>
        <p:spPr>
          <a:xfrm>
            <a:off x="3966435" y="4490351"/>
            <a:ext cx="231099" cy="234793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930126F-1BF8-FC4C-99BC-FF0E77C7D3C7}"/>
              </a:ext>
            </a:extLst>
          </p:cNvPr>
          <p:cNvSpPr/>
          <p:nvPr/>
        </p:nvSpPr>
        <p:spPr>
          <a:xfrm>
            <a:off x="3926305" y="3625552"/>
            <a:ext cx="231099" cy="234793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00E09E-59C7-D546-8B72-0C4046868F17}"/>
              </a:ext>
            </a:extLst>
          </p:cNvPr>
          <p:cNvSpPr/>
          <p:nvPr/>
        </p:nvSpPr>
        <p:spPr>
          <a:xfrm>
            <a:off x="3443955" y="3630798"/>
            <a:ext cx="231099" cy="234793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22FE47-4D2F-1D49-8254-3B23705444A1}"/>
              </a:ext>
            </a:extLst>
          </p:cNvPr>
          <p:cNvSpPr/>
          <p:nvPr/>
        </p:nvSpPr>
        <p:spPr>
          <a:xfrm>
            <a:off x="3151159" y="4075502"/>
            <a:ext cx="231099" cy="23479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55BA6D6-D634-F34A-9B7A-A2A5FD9F695A}"/>
              </a:ext>
            </a:extLst>
          </p:cNvPr>
          <p:cNvSpPr/>
          <p:nvPr/>
        </p:nvSpPr>
        <p:spPr>
          <a:xfrm>
            <a:off x="4166699" y="4097118"/>
            <a:ext cx="231099" cy="23479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F5076E-0A43-4543-88A8-7645508E472A}"/>
              </a:ext>
            </a:extLst>
          </p:cNvPr>
          <p:cNvSpPr/>
          <p:nvPr/>
        </p:nvSpPr>
        <p:spPr>
          <a:xfrm>
            <a:off x="3441120" y="3627532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EFE49F-FA3C-A541-BCCD-44628489CF00}"/>
              </a:ext>
            </a:extLst>
          </p:cNvPr>
          <p:cNvSpPr/>
          <p:nvPr/>
        </p:nvSpPr>
        <p:spPr>
          <a:xfrm>
            <a:off x="3149520" y="4075503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051B24-EEB9-B44D-8970-D3F9878ADFFA}"/>
              </a:ext>
            </a:extLst>
          </p:cNvPr>
          <p:cNvSpPr/>
          <p:nvPr/>
        </p:nvSpPr>
        <p:spPr>
          <a:xfrm>
            <a:off x="3926305" y="3627532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67730B5-8BAA-1B43-9B1E-B09E164CE8EA}"/>
              </a:ext>
            </a:extLst>
          </p:cNvPr>
          <p:cNvSpPr/>
          <p:nvPr/>
        </p:nvSpPr>
        <p:spPr>
          <a:xfrm>
            <a:off x="3459046" y="4486390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784D9C-0E85-9A42-ABB6-E6FC5FFFC875}"/>
              </a:ext>
            </a:extLst>
          </p:cNvPr>
          <p:cNvSpPr/>
          <p:nvPr/>
        </p:nvSpPr>
        <p:spPr>
          <a:xfrm>
            <a:off x="4169977" y="4093157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4B1B4D-9006-F34A-B2C4-C2984AEF25C8}"/>
              </a:ext>
            </a:extLst>
          </p:cNvPr>
          <p:cNvSpPr/>
          <p:nvPr/>
        </p:nvSpPr>
        <p:spPr>
          <a:xfrm>
            <a:off x="3960148" y="4486390"/>
            <a:ext cx="231099" cy="23479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61A41F2-FA0B-D44C-B00C-0E2E1F1C865F}"/>
              </a:ext>
            </a:extLst>
          </p:cNvPr>
          <p:cNvCxnSpPr>
            <a:stCxn id="49" idx="6"/>
            <a:endCxn id="51" idx="2"/>
          </p:cNvCxnSpPr>
          <p:nvPr/>
        </p:nvCxnSpPr>
        <p:spPr>
          <a:xfrm>
            <a:off x="3672218" y="3744928"/>
            <a:ext cx="2540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BF6919-CEC7-064D-BD1B-8B3EBA50BDA3}"/>
              </a:ext>
            </a:extLst>
          </p:cNvPr>
          <p:cNvCxnSpPr>
            <a:stCxn id="49" idx="3"/>
            <a:endCxn id="50" idx="7"/>
          </p:cNvCxnSpPr>
          <p:nvPr/>
        </p:nvCxnSpPr>
        <p:spPr>
          <a:xfrm flipH="1">
            <a:off x="3346775" y="3827941"/>
            <a:ext cx="128188" cy="281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403D1-B958-9749-80B8-3F8C6B6ADA72}"/>
              </a:ext>
            </a:extLst>
          </p:cNvPr>
          <p:cNvCxnSpPr>
            <a:cxnSpLocks/>
            <a:stCxn id="53" idx="4"/>
            <a:endCxn id="54" idx="7"/>
          </p:cNvCxnSpPr>
          <p:nvPr/>
        </p:nvCxnSpPr>
        <p:spPr>
          <a:xfrm flipH="1">
            <a:off x="4157403" y="4327950"/>
            <a:ext cx="128124" cy="192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5FEAE1-D150-B541-9BC3-64AC823C9AA9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3346775" y="4275911"/>
            <a:ext cx="146114" cy="244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A12375-126E-1540-A87C-C778CD54551F}"/>
              </a:ext>
            </a:extLst>
          </p:cNvPr>
          <p:cNvCxnSpPr/>
          <p:nvPr/>
        </p:nvCxnSpPr>
        <p:spPr>
          <a:xfrm>
            <a:off x="3686330" y="4603787"/>
            <a:ext cx="266661" cy="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32E267-72FA-3A48-8A7F-27870390D71D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4123560" y="3827941"/>
            <a:ext cx="161967" cy="26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D41545-21F9-724A-8148-9F87789EE08D}"/>
              </a:ext>
            </a:extLst>
          </p:cNvPr>
          <p:cNvCxnSpPr>
            <a:cxnSpLocks/>
            <a:stCxn id="51" idx="3"/>
            <a:endCxn id="50" idx="6"/>
          </p:cNvCxnSpPr>
          <p:nvPr/>
        </p:nvCxnSpPr>
        <p:spPr>
          <a:xfrm flipH="1">
            <a:off x="3380619" y="3827941"/>
            <a:ext cx="579529" cy="364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18FB67-C38B-FA46-9B78-796973EF0527}"/>
              </a:ext>
            </a:extLst>
          </p:cNvPr>
          <p:cNvCxnSpPr>
            <a:cxnSpLocks/>
            <a:stCxn id="53" idx="1"/>
            <a:endCxn id="49" idx="5"/>
          </p:cNvCxnSpPr>
          <p:nvPr/>
        </p:nvCxnSpPr>
        <p:spPr>
          <a:xfrm flipH="1" flipV="1">
            <a:off x="3638375" y="3827941"/>
            <a:ext cx="565446" cy="299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BAFB1B-695F-304D-994A-21F1338CF8FF}"/>
              </a:ext>
            </a:extLst>
          </p:cNvPr>
          <p:cNvCxnSpPr>
            <a:cxnSpLocks/>
            <a:stCxn id="53" idx="3"/>
            <a:endCxn id="52" idx="7"/>
          </p:cNvCxnSpPr>
          <p:nvPr/>
        </p:nvCxnSpPr>
        <p:spPr>
          <a:xfrm flipH="1">
            <a:off x="3656301" y="4293565"/>
            <a:ext cx="547519" cy="227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17E276-A806-5F4B-B4D3-393618206E58}"/>
              </a:ext>
            </a:extLst>
          </p:cNvPr>
          <p:cNvCxnSpPr>
            <a:cxnSpLocks/>
            <a:stCxn id="54" idx="1"/>
            <a:endCxn id="50" idx="5"/>
          </p:cNvCxnSpPr>
          <p:nvPr/>
        </p:nvCxnSpPr>
        <p:spPr>
          <a:xfrm flipH="1" flipV="1">
            <a:off x="3346775" y="4275911"/>
            <a:ext cx="647216" cy="244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03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 t="-11242" b="-11242"/>
          <a:stretch>
            <a:fillRect/>
          </a:stretch>
        </p:blipFill>
        <p:spPr>
          <a:xfrm>
            <a:off x="467544" y="908720"/>
            <a:ext cx="8158361" cy="511256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50</a:t>
            </a:fld>
            <a:endParaRPr lang="en-GB" altLang="zh-C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a Particle </a:t>
            </a:r>
          </a:p>
        </p:txBody>
      </p:sp>
    </p:spTree>
    <p:extLst>
      <p:ext uri="{BB962C8B-B14F-4D97-AF65-F5344CB8AC3E}">
        <p14:creationId xmlns:p14="http://schemas.microsoft.com/office/powerpoint/2010/main" val="2283305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58704" y="2485696"/>
                <a:ext cx="8229600" cy="3463584"/>
              </a:xfrm>
            </p:spPr>
            <p:txBody>
              <a:bodyPr/>
              <a:lstStyle/>
              <a:p>
                <a:r>
                  <a:rPr lang="en-US" sz="2000" b="0" dirty="0">
                    <a:latin typeface="Gamond"/>
                    <a:cs typeface="Gamond"/>
                  </a:rPr>
                  <a:t>ρ1  and ρ2  are two random variables in the range [0,  1]. </a:t>
                </a:r>
              </a:p>
              <a:p>
                <a:r>
                  <a:rPr lang="en-US" sz="2000" b="0" dirty="0">
                    <a:latin typeface="Gamond"/>
                    <a:cs typeface="Gamond"/>
                  </a:rPr>
                  <a:t>The constants C1  and C2  represent </a:t>
                </a:r>
                <a:r>
                  <a:rPr lang="en-US" sz="2000" b="0" dirty="0">
                    <a:solidFill>
                      <a:srgbClr val="FF0000"/>
                    </a:solidFill>
                    <a:latin typeface="Gamond"/>
                    <a:cs typeface="Gamond"/>
                  </a:rPr>
                  <a:t>the learning factors</a:t>
                </a:r>
                <a:r>
                  <a:rPr lang="en-US" sz="2000" b="0" dirty="0">
                    <a:latin typeface="Gamond"/>
                    <a:cs typeface="Gamond"/>
                  </a:rPr>
                  <a:t>. They represent the attraction that a particle has either toward its own success or toward the success of its neighbors. </a:t>
                </a:r>
              </a:p>
              <a:p>
                <a:r>
                  <a:rPr lang="en-US" sz="2000" b="0" dirty="0">
                    <a:latin typeface="Gamond"/>
                    <a:cs typeface="Gamond"/>
                  </a:rPr>
                  <a:t>The parameter C1  is the </a:t>
                </a:r>
                <a:r>
                  <a:rPr lang="en-US" sz="2000" b="0" dirty="0">
                    <a:solidFill>
                      <a:srgbClr val="0000FF"/>
                    </a:solidFill>
                    <a:latin typeface="Gamond"/>
                    <a:cs typeface="Gamond"/>
                  </a:rPr>
                  <a:t>cognitive learning factor </a:t>
                </a:r>
                <a:r>
                  <a:rPr lang="en-US" sz="2000" b="0" dirty="0">
                    <a:latin typeface="Gamond"/>
                    <a:cs typeface="Gamond"/>
                  </a:rPr>
                  <a:t>that represents the attraction that a particle has toward its own success. </a:t>
                </a:r>
              </a:p>
              <a:p>
                <a:r>
                  <a:rPr lang="en-US" sz="2000" b="0" dirty="0">
                    <a:latin typeface="Gamond"/>
                    <a:cs typeface="Gamond"/>
                  </a:rPr>
                  <a:t>The parameter C2  is the </a:t>
                </a:r>
                <a:r>
                  <a:rPr lang="en-US" sz="2000" b="0" dirty="0">
                    <a:solidFill>
                      <a:srgbClr val="0000FF"/>
                    </a:solidFill>
                    <a:latin typeface="Gamond"/>
                    <a:cs typeface="Gamond"/>
                  </a:rPr>
                  <a:t>social learning factor</a:t>
                </a:r>
                <a:r>
                  <a:rPr lang="en-US" sz="2000" b="0" dirty="0">
                    <a:latin typeface="Gamond"/>
                    <a:cs typeface="Gamond"/>
                  </a:rPr>
                  <a:t> that represents the attraction that a particle has toward the success of its neighbors.</a:t>
                </a:r>
              </a:p>
              <a:p>
                <a:r>
                  <a:rPr lang="en-US" sz="2000" b="0" dirty="0">
                    <a:latin typeface="Gamond"/>
                    <a:cs typeface="Gamond"/>
                  </a:rPr>
                  <a:t>The </a:t>
                </a:r>
                <a:r>
                  <a:rPr lang="en-US" altLang="zh-CN" sz="2000" b="0" dirty="0">
                    <a:latin typeface="Gamond"/>
                    <a:cs typeface="Gamond"/>
                  </a:rPr>
                  <a:t>parameter </a:t>
                </a:r>
                <a14:m>
                  <m:oMath xmlns:m="http://schemas.openxmlformats.org/officeDocument/2006/math">
                    <m:r>
                      <a:rPr lang="en-CN" altLang="zh-CN" sz="16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b="0" dirty="0">
                    <a:latin typeface="Gamond"/>
                    <a:cs typeface="Gamond"/>
                  </a:rPr>
                  <a:t> </a:t>
                </a:r>
                <a:r>
                  <a:rPr lang="en-US" altLang="zh-CN" sz="2000" b="0" dirty="0">
                    <a:latin typeface="Gamond"/>
                    <a:cs typeface="Gamond"/>
                  </a:rPr>
                  <a:t>is the</a:t>
                </a:r>
                <a:r>
                  <a:rPr lang="en-US" sz="2000" b="0" dirty="0">
                    <a:latin typeface="Gamond"/>
                    <a:cs typeface="Gamond"/>
                  </a:rPr>
                  <a:t> </a:t>
                </a:r>
                <a:r>
                  <a:rPr lang="en-US" sz="2000" b="0" dirty="0">
                    <a:solidFill>
                      <a:srgbClr val="0000D2"/>
                    </a:solidFill>
                    <a:latin typeface="Gamond"/>
                    <a:cs typeface="Gamond"/>
                  </a:rPr>
                  <a:t>inertia weight </a:t>
                </a:r>
                <a:r>
                  <a:rPr lang="en-US" sz="2000" b="0" dirty="0">
                    <a:solidFill>
                      <a:schemeClr val="tx1"/>
                    </a:solidFill>
                    <a:latin typeface="Gamond"/>
                    <a:cs typeface="Gamond"/>
                  </a:rPr>
                  <a:t>that</a:t>
                </a:r>
                <a:r>
                  <a:rPr lang="en-US" sz="2000" b="0" dirty="0">
                    <a:solidFill>
                      <a:srgbClr val="0000D2"/>
                    </a:solidFill>
                    <a:latin typeface="Gamond"/>
                    <a:cs typeface="Gamond"/>
                  </a:rPr>
                  <a:t> </a:t>
                </a:r>
                <a:r>
                  <a:rPr lang="en-US" sz="2000" b="0" dirty="0">
                    <a:latin typeface="Gamond"/>
                    <a:cs typeface="Gamond"/>
                  </a:rPr>
                  <a:t>controls the influence of the particle's previous velocity on its new velocity. 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704" y="2485696"/>
                <a:ext cx="8229600" cy="3463584"/>
              </a:xfrm>
              <a:blipFill>
                <a:blip r:embed="rId2"/>
                <a:stretch>
                  <a:fillRect l="-815" t="-1232" b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51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Update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69001"/>
            <a:ext cx="8208912" cy="131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D89907-3902-EA4A-9968-35B8F291C960}"/>
                  </a:ext>
                </a:extLst>
              </p:cNvPr>
              <p:cNvSpPr/>
              <p:nvPr/>
            </p:nvSpPr>
            <p:spPr>
              <a:xfrm>
                <a:off x="834536" y="1933438"/>
                <a:ext cx="8064896" cy="4116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D89907-3902-EA4A-9968-35B8F291C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6" y="1933438"/>
                <a:ext cx="8064896" cy="411651"/>
              </a:xfrm>
              <a:prstGeom prst="rect">
                <a:avLst/>
              </a:prstGeom>
              <a:blipFill>
                <a:blip r:embed="rId4"/>
                <a:stretch>
                  <a:fillRect t="-94118" b="-15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30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 l="-31" r="-31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52</a:t>
            </a:fld>
            <a:endParaRPr lang="en-GB" altLang="zh-C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PSO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02E161-FE2E-B04F-8500-EAE1B7C99979}"/>
                  </a:ext>
                </a:extLst>
              </p:cNvPr>
              <p:cNvSpPr/>
              <p:nvPr/>
            </p:nvSpPr>
            <p:spPr>
              <a:xfrm>
                <a:off x="810154" y="3478536"/>
                <a:ext cx="8064896" cy="4049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𝑔𝑏𝑒𝑠𝑡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02E161-FE2E-B04F-8500-EAE1B7C99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4" y="3478536"/>
                <a:ext cx="8064896" cy="404983"/>
              </a:xfrm>
              <a:prstGeom prst="rect">
                <a:avLst/>
              </a:prstGeom>
              <a:blipFill>
                <a:blip r:embed="rId3"/>
                <a:stretch>
                  <a:fillRect t="-104545" r="-3930" b="-16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899592" y="4869160"/>
            <a:ext cx="2088232" cy="0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97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A46D-64A5-F74F-6AC9-AACCA239E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8F6B0E-6B02-3B3A-91E1-DC4E4F07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9 </a:t>
            </a:r>
            <a:r>
              <a:rPr lang="en-GB" dirty="0">
                <a:ea typeface="宋体" charset="-122"/>
              </a:rPr>
              <a:t>Hyper-heuristic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E6947A0-5B6B-15D7-861D-BF129BB27D3D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806489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/>
              <a:t>Basic concept</a:t>
            </a:r>
          </a:p>
          <a:p>
            <a:pPr lvl="1"/>
            <a:r>
              <a:rPr lang="en-GB" dirty="0">
                <a:ea typeface="宋体" charset="-122"/>
              </a:rPr>
              <a:t>Selection hyper-heuristics</a:t>
            </a:r>
          </a:p>
          <a:p>
            <a:pPr lvl="2"/>
            <a:r>
              <a:rPr lang="en-GB" dirty="0">
                <a:ea typeface="宋体" charset="-122"/>
              </a:rPr>
              <a:t>Greedy Selection</a:t>
            </a:r>
          </a:p>
          <a:p>
            <a:pPr lvl="2"/>
            <a:r>
              <a:rPr lang="en-GB" dirty="0">
                <a:ea typeface="宋体" charset="-122"/>
              </a:rPr>
              <a:t>Reinforcement Learning</a:t>
            </a:r>
          </a:p>
          <a:p>
            <a:pPr lvl="2"/>
            <a:r>
              <a:rPr lang="en-GB" dirty="0">
                <a:ea typeface="宋体" charset="-122"/>
              </a:rPr>
              <a:t>ANO</a:t>
            </a:r>
          </a:p>
          <a:p>
            <a:pPr lvl="2"/>
            <a:r>
              <a:rPr lang="en-GB" dirty="0">
                <a:ea typeface="宋体" charset="-122"/>
              </a:rPr>
              <a:t>Etc.</a:t>
            </a:r>
          </a:p>
          <a:p>
            <a:pPr lvl="1"/>
            <a:r>
              <a:rPr lang="en-GB" dirty="0">
                <a:ea typeface="宋体" charset="-122"/>
              </a:rPr>
              <a:t>Generation hyper-heuristics</a:t>
            </a:r>
          </a:p>
          <a:p>
            <a:r>
              <a:rPr lang="en-GB" kern="0" dirty="0">
                <a:ea typeface="宋体" charset="-122"/>
              </a:rPr>
              <a:t>No free Lunch</a:t>
            </a:r>
          </a:p>
          <a:p>
            <a:r>
              <a:rPr lang="en-GB" kern="0" dirty="0">
                <a:ea typeface="宋体" charset="-122"/>
              </a:rPr>
              <a:t>Search space difference vs. Metaheuristics</a:t>
            </a:r>
            <a:endParaRPr lang="en-US" kern="0" dirty="0"/>
          </a:p>
          <a:p>
            <a:pPr lvl="1"/>
            <a:endParaRPr lang="en-US" kern="0" dirty="0"/>
          </a:p>
          <a:p>
            <a:endParaRPr lang="en-US" altLang="zh-CN" kern="0" dirty="0"/>
          </a:p>
          <a:p>
            <a:pPr marL="457200" lvl="1" indent="0">
              <a:buNone/>
            </a:pPr>
            <a:endParaRPr lang="en-US" altLang="zh-CN" kern="0" dirty="0"/>
          </a:p>
          <a:p>
            <a:pPr lvl="1"/>
            <a:endParaRPr lang="en-US" kern="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0A4E-B353-0F1B-78F7-DAA30F82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43F29B-0A7A-4B86-524C-6F6BE6C60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There are so many algorithms for optimization, so what is the best one?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Answer: NO</a:t>
            </a:r>
          </a:p>
          <a:p>
            <a:pPr marL="0" indent="0">
              <a:buNone/>
            </a:pPr>
            <a:r>
              <a:rPr lang="en-US"/>
              <a:t>Reasons that we cannot answer this question</a:t>
            </a:r>
          </a:p>
          <a:p>
            <a:r>
              <a:rPr lang="en-US" altLang="zh-CN" sz="2000" b="0"/>
              <a:t>Complexity and diversity of real-world problems often mean that some problem are easier to solve,</a:t>
            </a:r>
          </a:p>
          <a:p>
            <a:r>
              <a:rPr lang="en-US" sz="2000" b="0"/>
              <a:t>whereas, others can be extremely difficult to solve</a:t>
            </a:r>
          </a:p>
          <a:p>
            <a:endParaRPr lang="en-US" sz="2000" b="0"/>
          </a:p>
          <a:p>
            <a:pPr marL="0" indent="0">
              <a:buNone/>
            </a:pPr>
            <a:r>
              <a:rPr lang="en-US" sz="2000"/>
              <a:t>A single method that can cope with all type of problems is impossible.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E35F-50D9-E7C6-359F-B61B9843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71690-D2FD-CE58-C68F-E74ED21C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54</a:t>
            </a:fld>
            <a:endParaRPr lang="en-GB" altLang="zh-C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7592A7-DEBA-D3E5-B774-583B99CD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 free lunch theorem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71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4164-6552-7910-38A8-D368C855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L] No Free Lunch Theorems — Dsaint31's blog">
            <a:extLst>
              <a:ext uri="{FF2B5EF4-FFF2-40B4-BE49-F238E27FC236}">
                <a16:creationId xmlns:a16="http://schemas.microsoft.com/office/drawing/2014/main" id="{5AB1BACA-EBEB-6BFE-CB6A-0966DB9E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31654"/>
            <a:ext cx="4317903" cy="293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172D73-98CE-D55B-7C60-D6915751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2736"/>
            <a:ext cx="5975895" cy="511256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No-free-lunch(NFL) theorem</a:t>
            </a:r>
          </a:p>
          <a:p>
            <a:r>
              <a:rPr lang="en-US" b="0"/>
              <a:t>There’s no one model that works for every problem (scenario)</a:t>
            </a:r>
          </a:p>
          <a:p>
            <a:r>
              <a:rPr lang="en-US" b="0"/>
              <a:t>Assumptions of a great model for one problem may not hold for another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67229-3679-2981-EEA8-F9317373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ECC99-F6F1-0890-E6AF-3585D90F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55</a:t>
            </a:fld>
            <a:endParaRPr lang="en-GB" altLang="zh-C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AFDC0A-3B8E-D87B-7F0C-CD2C20DA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 free lunch theorem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8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06591" y="1345417"/>
            <a:ext cx="4183385" cy="4814540"/>
          </a:xfrm>
        </p:spPr>
        <p:txBody>
          <a:bodyPr/>
          <a:lstStyle/>
          <a:p>
            <a:r>
              <a:rPr lang="en-US" err="1"/>
              <a:t>Metaheuristics</a:t>
            </a:r>
            <a:endParaRPr lang="en-US"/>
          </a:p>
          <a:p>
            <a:pPr lvl="1"/>
            <a:r>
              <a:rPr lang="en-US"/>
              <a:t>Operate on the solution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/>
              <a:t>Hyper-heuristics</a:t>
            </a:r>
          </a:p>
          <a:p>
            <a:pPr lvl="1"/>
            <a:r>
              <a:rPr lang="en-US"/>
              <a:t>Operate on the heuristic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56</a:t>
            </a:fld>
            <a:endParaRPr lang="en-GB" altLang="zh-C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Hyper-heuristics vs. </a:t>
            </a:r>
            <a:r>
              <a:rPr lang="en-US" err="1"/>
              <a:t>Metaheuristics</a:t>
            </a:r>
            <a:r>
              <a:rPr lang="en-US"/>
              <a:t> </a:t>
            </a:r>
            <a:br>
              <a:rPr lang="en-US"/>
            </a:br>
            <a:r>
              <a:rPr lang="en-US"/>
              <a:t>Different Search Spaces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693408-E512-7C42-9B56-2F1A06D98A22}"/>
              </a:ext>
            </a:extLst>
          </p:cNvPr>
          <p:cNvGrpSpPr/>
          <p:nvPr/>
        </p:nvGrpSpPr>
        <p:grpSpPr>
          <a:xfrm>
            <a:off x="755576" y="2780928"/>
            <a:ext cx="3096344" cy="2808312"/>
            <a:chOff x="755576" y="2780928"/>
            <a:chExt cx="3096344" cy="2808312"/>
          </a:xfrm>
        </p:grpSpPr>
        <p:sp>
          <p:nvSpPr>
            <p:cNvPr id="7" name="Oval 6"/>
            <p:cNvSpPr/>
            <p:nvPr/>
          </p:nvSpPr>
          <p:spPr>
            <a:xfrm>
              <a:off x="755576" y="2780928"/>
              <a:ext cx="3096344" cy="2808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619672" y="450912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627784" y="342900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907704" y="3789040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71600" y="3645024"/>
              <a:ext cx="1152128" cy="936104"/>
            </a:xfrm>
            <a:prstGeom prst="ellipse">
              <a:avLst/>
            </a:prstGeom>
            <a:solidFill>
              <a:srgbClr val="F9A191"/>
            </a:solidFill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11760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43608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35696" y="414908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67744" y="400506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87824" y="371703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555776" y="39330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11760" y="4869160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699792" y="436510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331640" y="422108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835696" y="479715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407707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/>
            <p:cNvCxnSpPr>
              <a:endCxn id="10" idx="1"/>
            </p:cNvCxnSpPr>
            <p:nvPr/>
          </p:nvCxnSpPr>
          <p:spPr>
            <a:xfrm>
              <a:off x="1187624" y="4005064"/>
              <a:ext cx="669163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8" idx="1"/>
            </p:cNvCxnSpPr>
            <p:nvPr/>
          </p:nvCxnSpPr>
          <p:spPr>
            <a:xfrm>
              <a:off x="1979712" y="4221088"/>
              <a:ext cx="453139" cy="16510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4" idx="7"/>
            </p:cNvCxnSpPr>
            <p:nvPr/>
          </p:nvCxnSpPr>
          <p:spPr>
            <a:xfrm>
              <a:off x="2483768" y="4437112"/>
              <a:ext cx="50917" cy="453139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DA23D6-3355-4F40-80A1-7B0C8AB478FF}"/>
              </a:ext>
            </a:extLst>
          </p:cNvPr>
          <p:cNvGrpSpPr/>
          <p:nvPr/>
        </p:nvGrpSpPr>
        <p:grpSpPr>
          <a:xfrm>
            <a:off x="5004048" y="2636912"/>
            <a:ext cx="2880320" cy="3456384"/>
            <a:chOff x="5004048" y="2636912"/>
            <a:chExt cx="2880320" cy="3456384"/>
          </a:xfrm>
        </p:grpSpPr>
        <p:sp>
          <p:nvSpPr>
            <p:cNvPr id="19" name="Oval 18"/>
            <p:cNvSpPr/>
            <p:nvPr/>
          </p:nvSpPr>
          <p:spPr>
            <a:xfrm>
              <a:off x="5004048" y="4509120"/>
              <a:ext cx="2880320" cy="158417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Solution Space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94826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660232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796136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092280" y="566124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28184" y="544522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28184" y="573325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652120" y="537321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04048" y="2636912"/>
              <a:ext cx="2736304" cy="1728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Heuristic Space</a:t>
              </a:r>
            </a:p>
          </p:txBody>
        </p:sp>
        <p:sp>
          <p:nvSpPr>
            <p:cNvPr id="34" name="7-Point Star 33"/>
            <p:cNvSpPr/>
            <p:nvPr/>
          </p:nvSpPr>
          <p:spPr>
            <a:xfrm>
              <a:off x="5508104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6084168" y="3284984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6804248" y="3356992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7-Point Star 36"/>
            <p:cNvSpPr/>
            <p:nvPr/>
          </p:nvSpPr>
          <p:spPr>
            <a:xfrm>
              <a:off x="6012160" y="3789040"/>
              <a:ext cx="432048" cy="360040"/>
            </a:xfrm>
            <a:prstGeom prst="star7">
              <a:avLst/>
            </a:prstGeom>
            <a:solidFill>
              <a:srgbClr val="33996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endCxn id="37" idx="5"/>
            </p:cNvCxnSpPr>
            <p:nvPr/>
          </p:nvCxnSpPr>
          <p:spPr>
            <a:xfrm>
              <a:off x="5652120" y="3645024"/>
              <a:ext cx="402826" cy="215327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7" idx="2"/>
              <a:endCxn id="26" idx="0"/>
            </p:cNvCxnSpPr>
            <p:nvPr/>
          </p:nvCxnSpPr>
          <p:spPr>
            <a:xfrm flipH="1">
              <a:off x="6300192" y="4149082"/>
              <a:ext cx="24131" cy="129614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0" idx="0"/>
            </p:cNvCxnSpPr>
            <p:nvPr/>
          </p:nvCxnSpPr>
          <p:spPr>
            <a:xfrm>
              <a:off x="7020272" y="3717032"/>
              <a:ext cx="0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6" idx="3"/>
            </p:cNvCxnSpPr>
            <p:nvPr/>
          </p:nvCxnSpPr>
          <p:spPr>
            <a:xfrm flipV="1">
              <a:off x="6372200" y="3717034"/>
              <a:ext cx="551933" cy="21602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29" idx="0"/>
            </p:cNvCxnSpPr>
            <p:nvPr/>
          </p:nvCxnSpPr>
          <p:spPr>
            <a:xfrm>
              <a:off x="5676252" y="3645024"/>
              <a:ext cx="47876" cy="1728192"/>
            </a:xfrm>
            <a:prstGeom prst="straightConnector1">
              <a:avLst/>
            </a:prstGeom>
            <a:ln w="12700"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88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57</a:t>
            </a:fld>
            <a:endParaRPr lang="en-GB" altLang="zh-C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Hyper-heuristics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2988" y="1052736"/>
            <a:ext cx="7671159" cy="46863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/>
              <a:t>generate initial candidate solution </a:t>
            </a:r>
            <a:r>
              <a:rPr lang="en-GB" sz="2000" i="1"/>
              <a:t>p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/>
              <a:t>while (termination criteria not satisfied){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en-GB" sz="2000"/>
              <a:t> 	select a heuristic (or subset of 		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GB" sz="2000"/>
              <a:t>			heuristics) </a:t>
            </a:r>
            <a:r>
              <a:rPr lang="en-GB" sz="2000" i="1"/>
              <a:t>h</a:t>
            </a:r>
            <a:r>
              <a:rPr lang="en-GB" sz="2000"/>
              <a:t> from {H</a:t>
            </a:r>
            <a:r>
              <a:rPr lang="en-GB" sz="2000" baseline="-25000"/>
              <a:t>1</a:t>
            </a:r>
            <a:r>
              <a:rPr lang="en-GB" sz="2000"/>
              <a:t>, ..., </a:t>
            </a:r>
            <a:r>
              <a:rPr lang="en-GB" sz="2000" err="1"/>
              <a:t>H</a:t>
            </a:r>
            <a:r>
              <a:rPr lang="en-GB" sz="2000" i="1" baseline="-25000" err="1"/>
              <a:t>n</a:t>
            </a:r>
            <a:r>
              <a:rPr lang="en-GB" sz="2000"/>
              <a:t>}</a:t>
            </a: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en-GB" sz="2000"/>
              <a:t> 	generate a new solution (or solutions) </a:t>
            </a:r>
            <a:r>
              <a:rPr lang="en-GB" sz="2000" i="1"/>
              <a:t>s</a:t>
            </a:r>
            <a:r>
              <a:rPr lang="en-GB" sz="2000"/>
              <a:t> 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GB" sz="2000"/>
              <a:t>			by applying </a:t>
            </a:r>
            <a:r>
              <a:rPr lang="en-GB" sz="2000" i="1"/>
              <a:t>h</a:t>
            </a:r>
            <a:r>
              <a:rPr lang="en-GB" sz="2000"/>
              <a:t> to p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/>
              <a:t> 	decide whether to accept </a:t>
            </a:r>
            <a:r>
              <a:rPr lang="en-GB" sz="2000" i="1"/>
              <a:t>s</a:t>
            </a:r>
            <a:r>
              <a:rPr lang="en-GB" sz="2000"/>
              <a:t> or not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/>
              <a:t> 	if (</a:t>
            </a:r>
            <a:r>
              <a:rPr lang="en-GB" sz="2000" i="1"/>
              <a:t>s</a:t>
            </a:r>
            <a:r>
              <a:rPr lang="en-GB" sz="2000"/>
              <a:t> is accepted) then</a:t>
            </a:r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/>
              <a:t> 		</a:t>
            </a:r>
            <a:r>
              <a:rPr lang="en-GB" sz="2000" i="1"/>
              <a:t>p</a:t>
            </a:r>
            <a:r>
              <a:rPr lang="en-GB" sz="2000"/>
              <a:t>=</a:t>
            </a:r>
            <a:r>
              <a:rPr lang="en-GB" sz="2000" i="1"/>
              <a:t>s                                              </a:t>
            </a:r>
            <a:r>
              <a:rPr lang="en-GB" sz="2000"/>
              <a:t>} </a:t>
            </a:r>
            <a:endParaRPr lang="en-GB" sz="2000" i="1"/>
          </a:p>
          <a:p>
            <a:pPr marL="457200" indent="-457200" eaLnBrk="1" hangingPunct="1">
              <a:buFont typeface="Calibri" pitchFamily="34" charset="0"/>
              <a:buAutoNum type="arabicPeriod" startAt="5"/>
            </a:pPr>
            <a:r>
              <a:rPr lang="en-GB" sz="2000"/>
              <a:t>return </a:t>
            </a:r>
            <a:r>
              <a:rPr lang="en-GB" sz="2000" i="1"/>
              <a:t>p</a:t>
            </a:r>
            <a:r>
              <a:rPr lang="en-GB" sz="2000"/>
              <a:t>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37521" y="1965398"/>
            <a:ext cx="5730823" cy="908050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937520" y="3723010"/>
            <a:ext cx="5536903" cy="432048"/>
          </a:xfrm>
          <a:prstGeom prst="rect">
            <a:avLst/>
          </a:prstGeom>
          <a:noFill/>
          <a:ln w="57150" algn="ctr">
            <a:solidFill>
              <a:srgbClr val="CC339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115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A843-3823-7CCB-0D51-9EF85B36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AE3D1-6748-CB39-2EBF-1A5B9351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AE2AIM: Artificial Intelligence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CE3D4-35B6-78DF-7207-77E2A6A8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58</a:t>
            </a:fld>
            <a:endParaRPr lang="en-GB" altLang="zh-C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801C82-D0BF-D250-DCC6-EAF4D548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Case Study: GP Hyper-heuristic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4684-36D2-FAE4-08DD-1F6294D1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6"/>
          <a:stretch/>
        </p:blipFill>
        <p:spPr>
          <a:xfrm>
            <a:off x="1044328" y="1052736"/>
            <a:ext cx="7344816" cy="5189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25926-0E41-F944-104E-7976DCAD9A9E}"/>
              </a:ext>
            </a:extLst>
          </p:cNvPr>
          <p:cNvSpPr/>
          <p:nvPr/>
        </p:nvSpPr>
        <p:spPr>
          <a:xfrm>
            <a:off x="7382482" y="980728"/>
            <a:ext cx="136815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84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4C01-9563-0821-7B63-F0786B732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1F6094-F72E-A2CF-5C58-49C68F1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10 </a:t>
            </a:r>
            <a:r>
              <a:rPr lang="en-US" altLang="zh-CN" dirty="0">
                <a:solidFill>
                  <a:schemeClr val="tx1"/>
                </a:solidFill>
              </a:rPr>
              <a:t>Multi-Objective Optimization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6748A22-7B3F-A1A6-5A85-02485B066133}"/>
              </a:ext>
            </a:extLst>
          </p:cNvPr>
          <p:cNvSpPr txBox="1">
            <a:spLocks/>
          </p:cNvSpPr>
          <p:nvPr/>
        </p:nvSpPr>
        <p:spPr bwMode="auto">
          <a:xfrm>
            <a:off x="323528" y="1268760"/>
            <a:ext cx="7704856" cy="48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00"/>
                </a:solidFill>
                <a:latin typeface="Verdana" pitchFamily="34" charset="0"/>
                <a:ea typeface="+mn-ea"/>
                <a:cs typeface="Verdan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latin typeface="Verdana" pitchFamily="34" charset="0"/>
                <a:cs typeface="Verdan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Verdana" pitchFamily="34" charset="0"/>
                <a:cs typeface="Verdan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0000"/>
                </a:solidFill>
                <a:latin typeface="Verdana" pitchFamily="34" charset="0"/>
                <a:cs typeface="Verdan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Verdana" pitchFamily="34" charset="0"/>
                <a:cs typeface="Verdan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</a:rPr>
              <a:t>Why </a:t>
            </a:r>
            <a:r>
              <a:rPr lang="en-GB" sz="2400" b="1" dirty="0" err="1">
                <a:solidFill>
                  <a:schemeClr val="tx1"/>
                </a:solidFill>
              </a:rPr>
              <a:t>multiobjective</a:t>
            </a:r>
            <a:endParaRPr lang="en-GB" sz="2400" b="1" dirty="0">
              <a:solidFill>
                <a:schemeClr val="tx1"/>
              </a:solidFill>
            </a:endParaRP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By nature, </a:t>
            </a:r>
            <a:r>
              <a:rPr lang="en-GB" sz="2400" dirty="0">
                <a:solidFill>
                  <a:srgbClr val="FF0000"/>
                </a:solidFill>
              </a:rPr>
              <a:t>many real-life problems have multiple objectives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Objectives are conflict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Basic concepts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Pareto Set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Pareto front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Multi-Criteria Decision Making Strategies</a:t>
            </a:r>
          </a:p>
          <a:p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NSGA-II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MOEA/D</a:t>
            </a:r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  <a:p>
            <a:endParaRPr lang="en-US" altLang="zh-CN" kern="0" dirty="0"/>
          </a:p>
          <a:p>
            <a:pPr marL="457200" lvl="1" indent="0">
              <a:buNone/>
            </a:pPr>
            <a:endParaRPr lang="en-US" altLang="zh-CN" kern="0" dirty="0"/>
          </a:p>
          <a:p>
            <a:pPr lvl="1"/>
            <a:endParaRPr lang="en-US" kern="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pPr lvl="2"/>
            <a:endParaRPr lang="en-CN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1" dirty="0">
              <a:solidFill>
                <a:schemeClr val="tx1"/>
              </a:solidFill>
            </a:endParaRPr>
          </a:p>
          <a:p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8502906B-08C1-0346-B879-A12D8E5BD9E2}"/>
              </a:ext>
            </a:extLst>
          </p:cNvPr>
          <p:cNvSpPr/>
          <p:nvPr/>
        </p:nvSpPr>
        <p:spPr>
          <a:xfrm>
            <a:off x="7302811" y="3298544"/>
            <a:ext cx="288032" cy="288032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3E2AC8-E712-FE4C-ABBB-EE88794F9DBA}"/>
              </a:ext>
            </a:extLst>
          </p:cNvPr>
          <p:cNvSpPr/>
          <p:nvPr/>
        </p:nvSpPr>
        <p:spPr>
          <a:xfrm>
            <a:off x="6674508" y="3301834"/>
            <a:ext cx="288032" cy="28803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BCEEC8-E604-8C49-85C6-7293F039251D}"/>
              </a:ext>
            </a:extLst>
          </p:cNvPr>
          <p:cNvSpPr/>
          <p:nvPr/>
        </p:nvSpPr>
        <p:spPr>
          <a:xfrm>
            <a:off x="7252794" y="2237652"/>
            <a:ext cx="288032" cy="288032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B73A3F2-AE99-DB4B-9B7E-AD0A6313FD98}"/>
              </a:ext>
            </a:extLst>
          </p:cNvPr>
          <p:cNvSpPr/>
          <p:nvPr/>
        </p:nvSpPr>
        <p:spPr>
          <a:xfrm>
            <a:off x="6651613" y="2244087"/>
            <a:ext cx="288032" cy="28803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9FB9488-CEE9-BA48-9DA9-ECC6E48C4D85}"/>
              </a:ext>
            </a:extLst>
          </p:cNvPr>
          <p:cNvSpPr/>
          <p:nvPr/>
        </p:nvSpPr>
        <p:spPr>
          <a:xfrm>
            <a:off x="6286684" y="2789628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37F260C-4120-7B42-B8C1-44F5D8E501D8}"/>
              </a:ext>
            </a:extLst>
          </p:cNvPr>
          <p:cNvSpPr/>
          <p:nvPr/>
        </p:nvSpPr>
        <p:spPr>
          <a:xfrm>
            <a:off x="7552412" y="2816145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581F3F3-B1F1-B84B-B3CB-4D9B42A00713}"/>
              </a:ext>
            </a:extLst>
          </p:cNvPr>
          <p:cNvSpPr/>
          <p:nvPr/>
        </p:nvSpPr>
        <p:spPr>
          <a:xfrm>
            <a:off x="6298272" y="144982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A9957-B4C5-DE44-8808-728904B22C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33329" y="1038404"/>
            <a:ext cx="4896544" cy="5298895"/>
          </a:xfrm>
        </p:spPr>
        <p:txBody>
          <a:bodyPr/>
          <a:lstStyle/>
          <a:p>
            <a:pPr marL="0" indent="0">
              <a:buNone/>
              <a:tabLst>
                <a:tab pos="285750" algn="l"/>
              </a:tabLst>
            </a:pPr>
            <a:r>
              <a:rPr lang="en-US" sz="1800" dirty="0"/>
              <a:t>Max Saturation Degree First </a:t>
            </a:r>
          </a:p>
          <a:p>
            <a:pPr marL="0" indent="0">
              <a:buNone/>
              <a:tabLst>
                <a:tab pos="285750" algn="l"/>
              </a:tabLst>
            </a:pPr>
            <a:endParaRPr lang="en-US" sz="1800" dirty="0"/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Step 1. Arrange the vertices in decreasing order of their degree.</a:t>
            </a:r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Step 2. </a:t>
            </a:r>
            <a:r>
              <a:rPr lang="en-US" sz="1600" dirty="0" err="1"/>
              <a:t>Colour</a:t>
            </a:r>
            <a:r>
              <a:rPr lang="en-US" sz="1600" dirty="0"/>
              <a:t> a vertex of </a:t>
            </a:r>
            <a:r>
              <a:rPr lang="en-US" sz="1600" dirty="0">
                <a:solidFill>
                  <a:srgbClr val="FF0000"/>
                </a:solidFill>
              </a:rPr>
              <a:t>maximal degree with </a:t>
            </a:r>
            <a:r>
              <a:rPr lang="en-US" sz="1600" dirty="0" err="1">
                <a:solidFill>
                  <a:srgbClr val="FF0000"/>
                </a:solidFill>
              </a:rPr>
              <a:t>colour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#1.</a:t>
            </a:r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Step 3. Choose </a:t>
            </a:r>
            <a:r>
              <a:rPr lang="en-US" sz="1600" dirty="0">
                <a:solidFill>
                  <a:srgbClr val="FF0000"/>
                </a:solidFill>
              </a:rPr>
              <a:t>an </a:t>
            </a:r>
            <a:r>
              <a:rPr lang="en-US" sz="1600" dirty="0" err="1">
                <a:solidFill>
                  <a:srgbClr val="FF0000"/>
                </a:solidFill>
              </a:rPr>
              <a:t>uncoloured</a:t>
            </a:r>
            <a:r>
              <a:rPr lang="en-US" sz="1600" dirty="0">
                <a:solidFill>
                  <a:srgbClr val="FF0000"/>
                </a:solidFill>
              </a:rPr>
              <a:t> vertex with maximal saturation degree</a:t>
            </a:r>
            <a:r>
              <a:rPr lang="en-US" sz="1600" dirty="0"/>
              <a:t>.</a:t>
            </a:r>
          </a:p>
          <a:p>
            <a:pPr marL="533400" indent="-533400">
              <a:spcAft>
                <a:spcPct val="20000"/>
              </a:spcAft>
              <a:buNone/>
              <a:tabLst>
                <a:tab pos="523875" algn="l"/>
              </a:tabLst>
            </a:pPr>
            <a:r>
              <a:rPr lang="en-US" sz="1600" dirty="0"/>
              <a:t>		If there is a tie choose any one of the vertices </a:t>
            </a:r>
          </a:p>
          <a:p>
            <a:pPr marL="533400" indent="-533400">
              <a:spcAft>
                <a:spcPct val="20000"/>
              </a:spcAft>
              <a:buNone/>
              <a:tabLst>
                <a:tab pos="523875" algn="l"/>
              </a:tabLst>
            </a:pPr>
            <a:r>
              <a:rPr lang="en-US" sz="1600" dirty="0"/>
              <a:t>	with </a:t>
            </a:r>
            <a:r>
              <a:rPr lang="en-US" sz="1600" dirty="0">
                <a:solidFill>
                  <a:srgbClr val="FF0000"/>
                </a:solidFill>
              </a:rPr>
              <a:t>maximal degree</a:t>
            </a:r>
            <a:r>
              <a:rPr lang="en-US" sz="1600" dirty="0"/>
              <a:t> in the </a:t>
            </a:r>
            <a:r>
              <a:rPr lang="en-US" sz="1600" u="sng" dirty="0" err="1">
                <a:solidFill>
                  <a:srgbClr val="FF0000"/>
                </a:solidFill>
              </a:rPr>
              <a:t>uncoloured</a:t>
            </a:r>
            <a:r>
              <a:rPr lang="en-US" sz="1600" u="sng" dirty="0">
                <a:solidFill>
                  <a:srgbClr val="FF0000"/>
                </a:solidFill>
              </a:rPr>
              <a:t> subgraph</a:t>
            </a:r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Step 4. </a:t>
            </a:r>
            <a:r>
              <a:rPr lang="en-US" sz="1600" dirty="0" err="1"/>
              <a:t>Colour</a:t>
            </a:r>
            <a:r>
              <a:rPr lang="en-US" sz="1600" dirty="0"/>
              <a:t> the selected vertex using the </a:t>
            </a:r>
            <a:r>
              <a:rPr lang="en-US" sz="1600" dirty="0" err="1"/>
              <a:t>colour</a:t>
            </a:r>
            <a:r>
              <a:rPr lang="en-US" sz="1600" dirty="0"/>
              <a:t> with</a:t>
            </a:r>
            <a:br>
              <a:rPr lang="en-US" sz="1600" dirty="0"/>
            </a:br>
            <a:r>
              <a:rPr lang="en-US" sz="1600" dirty="0"/>
              <a:t>the lowest possible number (#)</a:t>
            </a:r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Step 5. If all vertex are </a:t>
            </a:r>
            <a:r>
              <a:rPr lang="en-US" sz="1600" dirty="0" err="1"/>
              <a:t>coloured</a:t>
            </a:r>
            <a:r>
              <a:rPr lang="en-US" sz="1600" dirty="0"/>
              <a:t> then STOP</a:t>
            </a:r>
          </a:p>
          <a:p>
            <a:pPr marL="533400" indent="-533400">
              <a:buNone/>
              <a:tabLst>
                <a:tab pos="523875" algn="l"/>
              </a:tabLst>
            </a:pPr>
            <a:r>
              <a:rPr lang="en-US" sz="1600" dirty="0"/>
              <a:t>	else go to step 3.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AE2AIM: Artificial Intelligence Methods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Heuristics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21A455-B91D-BD45-8E23-77447C871A3C}"/>
              </a:ext>
            </a:extLst>
          </p:cNvPr>
          <p:cNvGrpSpPr/>
          <p:nvPr/>
        </p:nvGrpSpPr>
        <p:grpSpPr>
          <a:xfrm>
            <a:off x="6284641" y="2240081"/>
            <a:ext cx="1559889" cy="1341636"/>
            <a:chOff x="6123089" y="2735436"/>
            <a:chExt cx="1559889" cy="13416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778AF4-82F8-CA40-8FA8-2A6BA08CC532}"/>
                </a:ext>
              </a:extLst>
            </p:cNvPr>
            <p:cNvSpPr/>
            <p:nvPr/>
          </p:nvSpPr>
          <p:spPr>
            <a:xfrm>
              <a:off x="6486527" y="2735436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D67072-9EF4-C249-A858-AFFCFCECDFEC}"/>
                </a:ext>
              </a:extLst>
            </p:cNvPr>
            <p:cNvSpPr/>
            <p:nvPr/>
          </p:nvSpPr>
          <p:spPr>
            <a:xfrm>
              <a:off x="6123089" y="3284984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390574-8E70-A34F-861F-C30B7501653C}"/>
                </a:ext>
              </a:extLst>
            </p:cNvPr>
            <p:cNvSpPr/>
            <p:nvPr/>
          </p:nvSpPr>
          <p:spPr>
            <a:xfrm>
              <a:off x="7091242" y="2735436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B341FB-8A42-584D-93B2-ABE3DC26BFF6}"/>
                </a:ext>
              </a:extLst>
            </p:cNvPr>
            <p:cNvSpPr/>
            <p:nvPr/>
          </p:nvSpPr>
          <p:spPr>
            <a:xfrm>
              <a:off x="6508870" y="3789040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8E7E3B-8CD9-B545-9C35-8CC887FCFD70}"/>
                </a:ext>
              </a:extLst>
            </p:cNvPr>
            <p:cNvSpPr/>
            <p:nvPr/>
          </p:nvSpPr>
          <p:spPr>
            <a:xfrm>
              <a:off x="7394946" y="3306641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3B2463-60B0-C743-A375-C58E77892DE3}"/>
                </a:ext>
              </a:extLst>
            </p:cNvPr>
            <p:cNvSpPr/>
            <p:nvPr/>
          </p:nvSpPr>
          <p:spPr>
            <a:xfrm>
              <a:off x="7133423" y="3789040"/>
              <a:ext cx="288032" cy="28803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6D7CB6F-D013-F245-B32F-E2C42A23716D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6774559" y="2879452"/>
              <a:ext cx="3166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5CCE1B-14FA-8343-B5D8-2FF9D4B89919}"/>
                </a:ext>
              </a:extLst>
            </p:cNvPr>
            <p:cNvCxnSpPr>
              <a:stCxn id="5" idx="3"/>
              <a:endCxn id="9" idx="7"/>
            </p:cNvCxnSpPr>
            <p:nvPr/>
          </p:nvCxnSpPr>
          <p:spPr>
            <a:xfrm flipH="1">
              <a:off x="6368940" y="2981287"/>
              <a:ext cx="159768" cy="345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60B825-F5D4-A843-82E1-54BF3F1CDFFC}"/>
                </a:ext>
              </a:extLst>
            </p:cNvPr>
            <p:cNvCxnSpPr>
              <a:cxnSpLocks/>
              <a:stCxn id="12" idx="4"/>
              <a:endCxn id="13" idx="7"/>
            </p:cNvCxnSpPr>
            <p:nvPr/>
          </p:nvCxnSpPr>
          <p:spPr>
            <a:xfrm flipH="1">
              <a:off x="7379274" y="3594673"/>
              <a:ext cx="159688" cy="236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36DB19-4318-1D4A-9870-CB1EA4AED01F}"/>
                </a:ext>
              </a:extLst>
            </p:cNvPr>
            <p:cNvCxnSpPr>
              <a:cxnSpLocks/>
              <a:stCxn id="11" idx="1"/>
              <a:endCxn id="9" idx="5"/>
            </p:cNvCxnSpPr>
            <p:nvPr/>
          </p:nvCxnSpPr>
          <p:spPr>
            <a:xfrm flipH="1" flipV="1">
              <a:off x="6368940" y="3530835"/>
              <a:ext cx="182111" cy="30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E2BEB3A-3FD0-714C-BC7C-4AA335B5AE98}"/>
                </a:ext>
              </a:extLst>
            </p:cNvPr>
            <p:cNvCxnSpPr/>
            <p:nvPr/>
          </p:nvCxnSpPr>
          <p:spPr>
            <a:xfrm>
              <a:off x="6792147" y="3933056"/>
              <a:ext cx="332355" cy="79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6F5A1F-A844-E041-9E66-78DD18B80E08}"/>
                </a:ext>
              </a:extLst>
            </p:cNvPr>
            <p:cNvCxnSpPr>
              <a:cxnSpLocks/>
              <a:stCxn id="10" idx="5"/>
              <a:endCxn id="12" idx="0"/>
            </p:cNvCxnSpPr>
            <p:nvPr/>
          </p:nvCxnSpPr>
          <p:spPr>
            <a:xfrm>
              <a:off x="7337093" y="2981287"/>
              <a:ext cx="201869" cy="325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1486F2-A302-8E41-A0B3-387F2E9F33CB}"/>
                </a:ext>
              </a:extLst>
            </p:cNvPr>
            <p:cNvCxnSpPr>
              <a:cxnSpLocks/>
              <a:stCxn id="10" idx="3"/>
              <a:endCxn id="9" idx="6"/>
            </p:cNvCxnSpPr>
            <p:nvPr/>
          </p:nvCxnSpPr>
          <p:spPr>
            <a:xfrm flipH="1">
              <a:off x="6411121" y="2981287"/>
              <a:ext cx="722302" cy="447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04BBD4-11B4-7F49-899F-AFF5ACDED9D0}"/>
                </a:ext>
              </a:extLst>
            </p:cNvPr>
            <p:cNvCxnSpPr>
              <a:cxnSpLocks/>
              <a:stCxn id="12" idx="1"/>
              <a:endCxn id="5" idx="5"/>
            </p:cNvCxnSpPr>
            <p:nvPr/>
          </p:nvCxnSpPr>
          <p:spPr>
            <a:xfrm flipH="1" flipV="1">
              <a:off x="6732378" y="2981287"/>
              <a:ext cx="704749" cy="367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D8D5BA-C6F5-D549-8EBE-59BABC49C5C9}"/>
                </a:ext>
              </a:extLst>
            </p:cNvPr>
            <p:cNvCxnSpPr>
              <a:cxnSpLocks/>
              <a:stCxn id="12" idx="3"/>
              <a:endCxn id="11" idx="7"/>
            </p:cNvCxnSpPr>
            <p:nvPr/>
          </p:nvCxnSpPr>
          <p:spPr>
            <a:xfrm flipH="1">
              <a:off x="6754721" y="3552492"/>
              <a:ext cx="682406" cy="278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49DD98-91F5-1A42-B2AC-29FD08EB0451}"/>
                </a:ext>
              </a:extLst>
            </p:cNvPr>
            <p:cNvCxnSpPr>
              <a:cxnSpLocks/>
              <a:stCxn id="13" idx="1"/>
              <a:endCxn id="9" idx="5"/>
            </p:cNvCxnSpPr>
            <p:nvPr/>
          </p:nvCxnSpPr>
          <p:spPr>
            <a:xfrm flipH="1" flipV="1">
              <a:off x="6368940" y="3530835"/>
              <a:ext cx="806664" cy="30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AC9AE2E8-F6EC-C44F-82DB-983BA9DCB701}"/>
              </a:ext>
            </a:extLst>
          </p:cNvPr>
          <p:cNvSpPr/>
          <p:nvPr/>
        </p:nvSpPr>
        <p:spPr>
          <a:xfrm>
            <a:off x="6855145" y="1441172"/>
            <a:ext cx="288032" cy="28803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416F543-B2D9-EE4D-96D1-F48197F3E26F}"/>
              </a:ext>
            </a:extLst>
          </p:cNvPr>
          <p:cNvSpPr/>
          <p:nvPr/>
        </p:nvSpPr>
        <p:spPr>
          <a:xfrm>
            <a:off x="7396761" y="1436014"/>
            <a:ext cx="288032" cy="288032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FB7DC9-3ED6-0D49-B061-0A93FAC04257}"/>
              </a:ext>
            </a:extLst>
          </p:cNvPr>
          <p:cNvSpPr/>
          <p:nvPr/>
        </p:nvSpPr>
        <p:spPr>
          <a:xfrm>
            <a:off x="7899755" y="1441172"/>
            <a:ext cx="288032" cy="288032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13158D-D6CA-6242-BC46-827C0C0D4AAA}"/>
              </a:ext>
            </a:extLst>
          </p:cNvPr>
          <p:cNvSpPr txBox="1"/>
          <p:nvPr/>
        </p:nvSpPr>
        <p:spPr>
          <a:xfrm>
            <a:off x="6110841" y="1133394"/>
            <a:ext cx="69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28C485-F381-5C4F-AA8A-13E827F15316}"/>
              </a:ext>
            </a:extLst>
          </p:cNvPr>
          <p:cNvSpPr txBox="1"/>
          <p:nvPr/>
        </p:nvSpPr>
        <p:spPr>
          <a:xfrm>
            <a:off x="6669069" y="1135427"/>
            <a:ext cx="69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00809E-3B8E-B14B-B1CA-C85B4521C22B}"/>
              </a:ext>
            </a:extLst>
          </p:cNvPr>
          <p:cNvSpPr txBox="1"/>
          <p:nvPr/>
        </p:nvSpPr>
        <p:spPr>
          <a:xfrm>
            <a:off x="7201848" y="1136238"/>
            <a:ext cx="69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866E62-78B9-8D45-A2CE-89C7B5309C55}"/>
              </a:ext>
            </a:extLst>
          </p:cNvPr>
          <p:cNvSpPr txBox="1"/>
          <p:nvPr/>
        </p:nvSpPr>
        <p:spPr>
          <a:xfrm>
            <a:off x="7728933" y="1124744"/>
            <a:ext cx="69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color4</a:t>
            </a:r>
          </a:p>
        </p:txBody>
      </p:sp>
    </p:spTree>
    <p:extLst>
      <p:ext uri="{BB962C8B-B14F-4D97-AF65-F5344CB8AC3E}">
        <p14:creationId xmlns:p14="http://schemas.microsoft.com/office/powerpoint/2010/main" val="15234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59" grpId="0" animBg="1"/>
      <p:bldP spid="58" grpId="0" animBg="1"/>
      <p:bldP spid="5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74BDF2-96E1-4831-AAE9-EF138020234F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6" y="34147"/>
            <a:ext cx="8769764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Pareto Optimal Solutions= </a:t>
            </a:r>
            <a:r>
              <a:rPr lang="en-GB" altLang="en-US" sz="2400" dirty="0">
                <a:solidFill>
                  <a:srgbClr val="4647D7"/>
                </a:solidFill>
              </a:rPr>
              <a:t>Best Trade-off Candidates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0369" y="3532296"/>
            <a:ext cx="8136904" cy="5029200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x is </a:t>
            </a:r>
            <a:r>
              <a:rPr lang="en-GB" sz="1800" dirty="0">
                <a:solidFill>
                  <a:srgbClr val="FF0000"/>
                </a:solidFill>
              </a:rPr>
              <a:t>Pareto optimal</a:t>
            </a:r>
            <a:r>
              <a:rPr lang="en-GB" sz="1800" dirty="0"/>
              <a:t> if no other solution dominates it.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/>
              <a:t>A (rational) decision maker doesn’t like non-Pareto optimal solutions.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set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PS</a:t>
            </a:r>
            <a:r>
              <a:rPr lang="en-GB" sz="1800" dirty="0"/>
              <a:t>)= the set of all Pareto optimal solutions in the x-space.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GB" sz="1800" dirty="0">
                <a:solidFill>
                  <a:srgbClr val="FF0000"/>
                </a:solidFill>
              </a:rPr>
              <a:t>Pareto front</a:t>
            </a:r>
            <a:r>
              <a:rPr lang="en-GB" sz="1800" dirty="0"/>
              <a:t> (</a:t>
            </a:r>
            <a:r>
              <a:rPr lang="en-GB" sz="1800" dirty="0">
                <a:solidFill>
                  <a:srgbClr val="FF0000"/>
                </a:solidFill>
              </a:rPr>
              <a:t>PF</a:t>
            </a:r>
            <a:r>
              <a:rPr lang="en-GB" sz="1800" dirty="0"/>
              <a:t>) = the image of the PS in the F-space.</a:t>
            </a:r>
          </a:p>
          <a:p>
            <a:pPr eaLnBrk="1" hangingPunct="1">
              <a:spcBef>
                <a:spcPts val="0"/>
              </a:spcBef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GB" sz="2000" dirty="0"/>
              <a:t>  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GB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770706" y="1196752"/>
            <a:ext cx="7849215" cy="2487593"/>
            <a:chOff x="1115616" y="1229439"/>
            <a:chExt cx="7849215" cy="2487593"/>
          </a:xfrm>
        </p:grpSpPr>
        <p:sp>
          <p:nvSpPr>
            <p:cNvPr id="25" name="任意多边形: 形状 8"/>
            <p:cNvSpPr/>
            <p:nvPr/>
          </p:nvSpPr>
          <p:spPr>
            <a:xfrm>
              <a:off x="1193005" y="1594813"/>
              <a:ext cx="2198402" cy="1988195"/>
            </a:xfrm>
            <a:custGeom>
              <a:avLst/>
              <a:gdLst>
                <a:gd name="connsiteX0" fmla="*/ 0 w 324464"/>
                <a:gd name="connsiteY0" fmla="*/ 0 h 1548581"/>
                <a:gd name="connsiteX1" fmla="*/ 324464 w 324464"/>
                <a:gd name="connsiteY1" fmla="*/ 1548581 h 1548581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2949677"/>
                <a:gd name="connsiteY0" fmla="*/ 0 h 2153265"/>
                <a:gd name="connsiteX1" fmla="*/ 2949677 w 2949677"/>
                <a:gd name="connsiteY1" fmla="*/ 2153265 h 2153265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0 w 3001296"/>
                <a:gd name="connsiteY0" fmla="*/ 0 h 1725562"/>
                <a:gd name="connsiteX1" fmla="*/ 3001296 w 3001296"/>
                <a:gd name="connsiteY1" fmla="*/ 1725562 h 1725562"/>
                <a:gd name="connsiteX2" fmla="*/ 0 w 3001296"/>
                <a:gd name="connsiteY2" fmla="*/ 0 h 1725562"/>
                <a:gd name="connsiteX0" fmla="*/ 31623 w 3066737"/>
                <a:gd name="connsiteY0" fmla="*/ 51956 h 1782709"/>
                <a:gd name="connsiteX1" fmla="*/ 3032919 w 3066737"/>
                <a:gd name="connsiteY1" fmla="*/ 1777518 h 1782709"/>
                <a:gd name="connsiteX2" fmla="*/ 1550704 w 3066737"/>
                <a:gd name="connsiteY2" fmla="*/ 568149 h 1782709"/>
                <a:gd name="connsiteX3" fmla="*/ 31623 w 3066737"/>
                <a:gd name="connsiteY3" fmla="*/ 51956 h 1782709"/>
                <a:gd name="connsiteX0" fmla="*/ 21815 w 3084580"/>
                <a:gd name="connsiteY0" fmla="*/ 448710 h 2177136"/>
                <a:gd name="connsiteX1" fmla="*/ 3023111 w 3084580"/>
                <a:gd name="connsiteY1" fmla="*/ 2174272 h 2177136"/>
                <a:gd name="connsiteX2" fmla="*/ 2197199 w 3084580"/>
                <a:gd name="connsiteY2" fmla="*/ 94748 h 2177136"/>
                <a:gd name="connsiteX3" fmla="*/ 21815 w 3084580"/>
                <a:gd name="connsiteY3" fmla="*/ 448710 h 2177136"/>
                <a:gd name="connsiteX0" fmla="*/ 21815 w 3084580"/>
                <a:gd name="connsiteY0" fmla="*/ 137652 h 2315904"/>
                <a:gd name="connsiteX1" fmla="*/ 3023111 w 3084580"/>
                <a:gd name="connsiteY1" fmla="*/ 2313040 h 2315904"/>
                <a:gd name="connsiteX2" fmla="*/ 2197199 w 3084580"/>
                <a:gd name="connsiteY2" fmla="*/ 233516 h 2315904"/>
                <a:gd name="connsiteX3" fmla="*/ 21815 w 3084580"/>
                <a:gd name="connsiteY3" fmla="*/ 137652 h 2315904"/>
                <a:gd name="connsiteX0" fmla="*/ 0 w 3062765"/>
                <a:gd name="connsiteY0" fmla="*/ 174691 h 2352943"/>
                <a:gd name="connsiteX1" fmla="*/ 3001296 w 3062765"/>
                <a:gd name="connsiteY1" fmla="*/ 2350079 h 2352943"/>
                <a:gd name="connsiteX2" fmla="*/ 2175384 w 3062765"/>
                <a:gd name="connsiteY2" fmla="*/ 270555 h 2352943"/>
                <a:gd name="connsiteX3" fmla="*/ 0 w 3062765"/>
                <a:gd name="connsiteY3" fmla="*/ 174691 h 2352943"/>
                <a:gd name="connsiteX0" fmla="*/ 141168 w 3203933"/>
                <a:gd name="connsiteY0" fmla="*/ 174691 h 2352943"/>
                <a:gd name="connsiteX1" fmla="*/ 3142464 w 3203933"/>
                <a:gd name="connsiteY1" fmla="*/ 2350079 h 2352943"/>
                <a:gd name="connsiteX2" fmla="*/ 2316552 w 3203933"/>
                <a:gd name="connsiteY2" fmla="*/ 270555 h 2352943"/>
                <a:gd name="connsiteX3" fmla="*/ 141168 w 3203933"/>
                <a:gd name="connsiteY3" fmla="*/ 174691 h 2352943"/>
                <a:gd name="connsiteX0" fmla="*/ 144369 w 3207134"/>
                <a:gd name="connsiteY0" fmla="*/ 174691 h 2352943"/>
                <a:gd name="connsiteX1" fmla="*/ 3145665 w 3207134"/>
                <a:gd name="connsiteY1" fmla="*/ 2350079 h 2352943"/>
                <a:gd name="connsiteX2" fmla="*/ 2319753 w 3207134"/>
                <a:gd name="connsiteY2" fmla="*/ 270555 h 2352943"/>
                <a:gd name="connsiteX3" fmla="*/ 144369 w 3207134"/>
                <a:gd name="connsiteY3" fmla="*/ 174691 h 2352943"/>
                <a:gd name="connsiteX0" fmla="*/ 144369 w 3236451"/>
                <a:gd name="connsiteY0" fmla="*/ 174691 h 2350142"/>
                <a:gd name="connsiteX1" fmla="*/ 3145665 w 3236451"/>
                <a:gd name="connsiteY1" fmla="*/ 2350079 h 2350142"/>
                <a:gd name="connsiteX2" fmla="*/ 2319753 w 3236451"/>
                <a:gd name="connsiteY2" fmla="*/ 270555 h 2350142"/>
                <a:gd name="connsiteX3" fmla="*/ 144369 w 3236451"/>
                <a:gd name="connsiteY3" fmla="*/ 174691 h 2350142"/>
                <a:gd name="connsiteX0" fmla="*/ 245157 w 2947996"/>
                <a:gd name="connsiteY0" fmla="*/ 174691 h 2313272"/>
                <a:gd name="connsiteX1" fmla="*/ 2781879 w 2947996"/>
                <a:gd name="connsiteY1" fmla="*/ 2313208 h 2313272"/>
                <a:gd name="connsiteX2" fmla="*/ 2420541 w 2947996"/>
                <a:gd name="connsiteY2" fmla="*/ 270555 h 2313272"/>
                <a:gd name="connsiteX3" fmla="*/ 245157 w 2947996"/>
                <a:gd name="connsiteY3" fmla="*/ 174691 h 2313272"/>
                <a:gd name="connsiteX0" fmla="*/ 135330 w 2838169"/>
                <a:gd name="connsiteY0" fmla="*/ 174691 h 2413484"/>
                <a:gd name="connsiteX1" fmla="*/ 496662 w 2838169"/>
                <a:gd name="connsiteY1" fmla="*/ 1900252 h 2413484"/>
                <a:gd name="connsiteX2" fmla="*/ 2672052 w 2838169"/>
                <a:gd name="connsiteY2" fmla="*/ 2313208 h 2413484"/>
                <a:gd name="connsiteX3" fmla="*/ 2310714 w 2838169"/>
                <a:gd name="connsiteY3" fmla="*/ 270555 h 2413484"/>
                <a:gd name="connsiteX4" fmla="*/ 135330 w 2838169"/>
                <a:gd name="connsiteY4" fmla="*/ 174691 h 2413484"/>
                <a:gd name="connsiteX0" fmla="*/ 211449 w 2914288"/>
                <a:gd name="connsiteY0" fmla="*/ 174691 h 2424164"/>
                <a:gd name="connsiteX1" fmla="*/ 336806 w 2914288"/>
                <a:gd name="connsiteY1" fmla="*/ 1959245 h 2424164"/>
                <a:gd name="connsiteX2" fmla="*/ 2748171 w 2914288"/>
                <a:gd name="connsiteY2" fmla="*/ 2313208 h 2424164"/>
                <a:gd name="connsiteX3" fmla="*/ 2386833 w 2914288"/>
                <a:gd name="connsiteY3" fmla="*/ 270555 h 2424164"/>
                <a:gd name="connsiteX4" fmla="*/ 211449 w 2914288"/>
                <a:gd name="connsiteY4" fmla="*/ 174691 h 2424164"/>
                <a:gd name="connsiteX0" fmla="*/ 211449 w 2844804"/>
                <a:gd name="connsiteY0" fmla="*/ 491888 h 2741361"/>
                <a:gd name="connsiteX1" fmla="*/ 336806 w 2844804"/>
                <a:gd name="connsiteY1" fmla="*/ 2276442 h 2741361"/>
                <a:gd name="connsiteX2" fmla="*/ 2748171 w 2844804"/>
                <a:gd name="connsiteY2" fmla="*/ 2630405 h 2741361"/>
                <a:gd name="connsiteX3" fmla="*/ 1981252 w 2844804"/>
                <a:gd name="connsiteY3" fmla="*/ 101055 h 2741361"/>
                <a:gd name="connsiteX4" fmla="*/ 211449 w 2844804"/>
                <a:gd name="connsiteY4" fmla="*/ 491888 h 2741361"/>
                <a:gd name="connsiteX0" fmla="*/ 231594 w 2820704"/>
                <a:gd name="connsiteY0" fmla="*/ 673841 h 2716836"/>
                <a:gd name="connsiteX1" fmla="*/ 312706 w 2820704"/>
                <a:gd name="connsiteY1" fmla="*/ 2251917 h 2716836"/>
                <a:gd name="connsiteX2" fmla="*/ 2724071 w 2820704"/>
                <a:gd name="connsiteY2" fmla="*/ 2605880 h 2716836"/>
                <a:gd name="connsiteX3" fmla="*/ 1957152 w 2820704"/>
                <a:gd name="connsiteY3" fmla="*/ 76530 h 2716836"/>
                <a:gd name="connsiteX4" fmla="*/ 231594 w 2820704"/>
                <a:gd name="connsiteY4" fmla="*/ 673841 h 2716836"/>
                <a:gd name="connsiteX0" fmla="*/ 231594 w 2800960"/>
                <a:gd name="connsiteY0" fmla="*/ 673841 h 2563174"/>
                <a:gd name="connsiteX1" fmla="*/ 312706 w 2800960"/>
                <a:gd name="connsiteY1" fmla="*/ 2251917 h 2563174"/>
                <a:gd name="connsiteX2" fmla="*/ 2701949 w 2800960"/>
                <a:gd name="connsiteY2" fmla="*/ 2392029 h 2563174"/>
                <a:gd name="connsiteX3" fmla="*/ 1957152 w 2800960"/>
                <a:gd name="connsiteY3" fmla="*/ 76530 h 2563174"/>
                <a:gd name="connsiteX4" fmla="*/ 231594 w 2800960"/>
                <a:gd name="connsiteY4" fmla="*/ 673841 h 256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0960" h="2563174">
                  <a:moveTo>
                    <a:pt x="231594" y="673841"/>
                  </a:moveTo>
                  <a:cubicBezTo>
                    <a:pt x="-70748" y="945457"/>
                    <a:pt x="-110081" y="1895498"/>
                    <a:pt x="312706" y="2251917"/>
                  </a:cubicBezTo>
                  <a:cubicBezTo>
                    <a:pt x="735493" y="2608336"/>
                    <a:pt x="2399607" y="2663645"/>
                    <a:pt x="2701949" y="2392029"/>
                  </a:cubicBezTo>
                  <a:cubicBezTo>
                    <a:pt x="3036245" y="1991364"/>
                    <a:pt x="2457368" y="364124"/>
                    <a:pt x="1957152" y="76530"/>
                  </a:cubicBezTo>
                  <a:cubicBezTo>
                    <a:pt x="1456936" y="-211064"/>
                    <a:pt x="382764" y="383790"/>
                    <a:pt x="231594" y="673841"/>
                  </a:cubicBezTo>
                  <a:close/>
                </a:path>
              </a:pathLst>
            </a:cu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9"/>
            <p:cNvCxnSpPr/>
            <p:nvPr/>
          </p:nvCxnSpPr>
          <p:spPr>
            <a:xfrm flipV="1">
              <a:off x="4499572" y="1308915"/>
              <a:ext cx="0" cy="240811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0"/>
            <p:cNvCxnSpPr>
              <a:cxnSpLocks/>
            </p:cNvCxnSpPr>
            <p:nvPr/>
          </p:nvCxnSpPr>
          <p:spPr>
            <a:xfrm>
              <a:off x="4152302" y="3488232"/>
              <a:ext cx="3323015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11"/>
            <p:cNvSpPr/>
            <p:nvPr/>
          </p:nvSpPr>
          <p:spPr>
            <a:xfrm>
              <a:off x="4568273" y="1357814"/>
              <a:ext cx="2707859" cy="2054766"/>
            </a:xfrm>
            <a:custGeom>
              <a:avLst/>
              <a:gdLst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77 w 3431028"/>
                <a:gd name="connsiteY0" fmla="*/ 430992 h 2677713"/>
                <a:gd name="connsiteX1" fmla="*/ 280396 w 3431028"/>
                <a:gd name="connsiteY1" fmla="*/ 1426508 h 2677713"/>
                <a:gd name="connsiteX2" fmla="*/ 1128429 w 3431028"/>
                <a:gd name="connsiteY2" fmla="*/ 2370405 h 2677713"/>
                <a:gd name="connsiteX3" fmla="*/ 3178454 w 3431028"/>
                <a:gd name="connsiteY3" fmla="*/ 2606379 h 2677713"/>
                <a:gd name="connsiteX4" fmla="*/ 3230074 w 3431028"/>
                <a:gd name="connsiteY4" fmla="*/ 1227405 h 2677713"/>
                <a:gd name="connsiteX5" fmla="*/ 1651996 w 3431028"/>
                <a:gd name="connsiteY5" fmla="*/ 106528 h 2677713"/>
                <a:gd name="connsiteX6" fmla="*/ 309893 w 3431028"/>
                <a:gd name="connsiteY6" fmla="*/ 84405 h 2677713"/>
                <a:gd name="connsiteX7" fmla="*/ 177 w 3431028"/>
                <a:gd name="connsiteY7" fmla="*/ 430992 h 2677713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1 w 3430852"/>
                <a:gd name="connsiteY0" fmla="*/ 430992 h 2675796"/>
                <a:gd name="connsiteX1" fmla="*/ 310700 w 3430852"/>
                <a:gd name="connsiteY1" fmla="*/ 1502708 h 2675796"/>
                <a:gd name="connsiteX2" fmla="*/ 1128253 w 3430852"/>
                <a:gd name="connsiteY2" fmla="*/ 2370405 h 2675796"/>
                <a:gd name="connsiteX3" fmla="*/ 3178278 w 3430852"/>
                <a:gd name="connsiteY3" fmla="*/ 2606379 h 2675796"/>
                <a:gd name="connsiteX4" fmla="*/ 3229898 w 3430852"/>
                <a:gd name="connsiteY4" fmla="*/ 1227405 h 2675796"/>
                <a:gd name="connsiteX5" fmla="*/ 1651820 w 3430852"/>
                <a:gd name="connsiteY5" fmla="*/ 106528 h 2675796"/>
                <a:gd name="connsiteX6" fmla="*/ 309717 w 3430852"/>
                <a:gd name="connsiteY6" fmla="*/ 84405 h 2675796"/>
                <a:gd name="connsiteX7" fmla="*/ 1 w 3430852"/>
                <a:gd name="connsiteY7" fmla="*/ 430992 h 2675796"/>
                <a:gd name="connsiteX0" fmla="*/ 0 w 3430851"/>
                <a:gd name="connsiteY0" fmla="*/ 364067 h 2608871"/>
                <a:gd name="connsiteX1" fmla="*/ 310699 w 3430851"/>
                <a:gd name="connsiteY1" fmla="*/ 1435783 h 2608871"/>
                <a:gd name="connsiteX2" fmla="*/ 1128252 w 3430851"/>
                <a:gd name="connsiteY2" fmla="*/ 2303480 h 2608871"/>
                <a:gd name="connsiteX3" fmla="*/ 3178277 w 3430851"/>
                <a:gd name="connsiteY3" fmla="*/ 2539454 h 2608871"/>
                <a:gd name="connsiteX4" fmla="*/ 3229897 w 3430851"/>
                <a:gd name="connsiteY4" fmla="*/ 1160480 h 2608871"/>
                <a:gd name="connsiteX5" fmla="*/ 1651819 w 3430851"/>
                <a:gd name="connsiteY5" fmla="*/ 39603 h 2608871"/>
                <a:gd name="connsiteX6" fmla="*/ 0 w 3430851"/>
                <a:gd name="connsiteY6" fmla="*/ 364067 h 2608871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22675 w 3453526"/>
                <a:gd name="connsiteY0" fmla="*/ 402129 h 2646933"/>
                <a:gd name="connsiteX1" fmla="*/ 333374 w 3453526"/>
                <a:gd name="connsiteY1" fmla="*/ 1473845 h 2646933"/>
                <a:gd name="connsiteX2" fmla="*/ 1150927 w 3453526"/>
                <a:gd name="connsiteY2" fmla="*/ 2341542 h 2646933"/>
                <a:gd name="connsiteX3" fmla="*/ 3200952 w 3453526"/>
                <a:gd name="connsiteY3" fmla="*/ 2577516 h 2646933"/>
                <a:gd name="connsiteX4" fmla="*/ 3252572 w 3453526"/>
                <a:gd name="connsiteY4" fmla="*/ 1198542 h 2646933"/>
                <a:gd name="connsiteX5" fmla="*/ 1674494 w 3453526"/>
                <a:gd name="connsiteY5" fmla="*/ 77665 h 2646933"/>
                <a:gd name="connsiteX6" fmla="*/ 22675 w 3453526"/>
                <a:gd name="connsiteY6" fmla="*/ 402129 h 2646933"/>
                <a:gd name="connsiteX0" fmla="*/ 4445 w 3435296"/>
                <a:gd name="connsiteY0" fmla="*/ 403991 h 2648795"/>
                <a:gd name="connsiteX1" fmla="*/ 315144 w 3435296"/>
                <a:gd name="connsiteY1" fmla="*/ 1475707 h 2648795"/>
                <a:gd name="connsiteX2" fmla="*/ 1132697 w 3435296"/>
                <a:gd name="connsiteY2" fmla="*/ 2343404 h 2648795"/>
                <a:gd name="connsiteX3" fmla="*/ 3182722 w 3435296"/>
                <a:gd name="connsiteY3" fmla="*/ 2579378 h 2648795"/>
                <a:gd name="connsiteX4" fmla="*/ 3234342 w 3435296"/>
                <a:gd name="connsiteY4" fmla="*/ 1200404 h 2648795"/>
                <a:gd name="connsiteX5" fmla="*/ 1656264 w 3435296"/>
                <a:gd name="connsiteY5" fmla="*/ 79527 h 2648795"/>
                <a:gd name="connsiteX6" fmla="*/ 4445 w 3435296"/>
                <a:gd name="connsiteY6" fmla="*/ 403991 h 2648795"/>
                <a:gd name="connsiteX0" fmla="*/ 4445 w 3381876"/>
                <a:gd name="connsiteY0" fmla="*/ 403991 h 2688616"/>
                <a:gd name="connsiteX1" fmla="*/ 315144 w 3381876"/>
                <a:gd name="connsiteY1" fmla="*/ 1475707 h 2688616"/>
                <a:gd name="connsiteX2" fmla="*/ 1132697 w 3381876"/>
                <a:gd name="connsiteY2" fmla="*/ 2343404 h 2688616"/>
                <a:gd name="connsiteX3" fmla="*/ 3076042 w 3381876"/>
                <a:gd name="connsiteY3" fmla="*/ 2625098 h 2688616"/>
                <a:gd name="connsiteX4" fmla="*/ 3234342 w 3381876"/>
                <a:gd name="connsiteY4" fmla="*/ 1200404 h 2688616"/>
                <a:gd name="connsiteX5" fmla="*/ 1656264 w 3381876"/>
                <a:gd name="connsiteY5" fmla="*/ 79527 h 2688616"/>
                <a:gd name="connsiteX6" fmla="*/ 4445 w 3381876"/>
                <a:gd name="connsiteY6" fmla="*/ 403991 h 2688616"/>
                <a:gd name="connsiteX0" fmla="*/ 4445 w 3391268"/>
                <a:gd name="connsiteY0" fmla="*/ 403991 h 2638801"/>
                <a:gd name="connsiteX1" fmla="*/ 315144 w 3391268"/>
                <a:gd name="connsiteY1" fmla="*/ 1475707 h 2638801"/>
                <a:gd name="connsiteX2" fmla="*/ 1132697 w 3391268"/>
                <a:gd name="connsiteY2" fmla="*/ 2343404 h 2638801"/>
                <a:gd name="connsiteX3" fmla="*/ 3076042 w 3391268"/>
                <a:gd name="connsiteY3" fmla="*/ 2625098 h 2638801"/>
                <a:gd name="connsiteX4" fmla="*/ 3234342 w 3391268"/>
                <a:gd name="connsiteY4" fmla="*/ 1200404 h 2638801"/>
                <a:gd name="connsiteX5" fmla="*/ 1656264 w 3391268"/>
                <a:gd name="connsiteY5" fmla="*/ 79527 h 2638801"/>
                <a:gd name="connsiteX6" fmla="*/ 4445 w 3391268"/>
                <a:gd name="connsiteY6" fmla="*/ 403991 h 2638801"/>
                <a:gd name="connsiteX0" fmla="*/ 4445 w 3373318"/>
                <a:gd name="connsiteY0" fmla="*/ 403991 h 2691876"/>
                <a:gd name="connsiteX1" fmla="*/ 315144 w 3373318"/>
                <a:gd name="connsiteY1" fmla="*/ 1475707 h 2691876"/>
                <a:gd name="connsiteX2" fmla="*/ 1307957 w 3373318"/>
                <a:gd name="connsiteY2" fmla="*/ 2358644 h 2691876"/>
                <a:gd name="connsiteX3" fmla="*/ 3076042 w 3373318"/>
                <a:gd name="connsiteY3" fmla="*/ 2625098 h 2691876"/>
                <a:gd name="connsiteX4" fmla="*/ 3234342 w 3373318"/>
                <a:gd name="connsiteY4" fmla="*/ 1200404 h 2691876"/>
                <a:gd name="connsiteX5" fmla="*/ 1656264 w 3373318"/>
                <a:gd name="connsiteY5" fmla="*/ 79527 h 2691876"/>
                <a:gd name="connsiteX6" fmla="*/ 4445 w 3373318"/>
                <a:gd name="connsiteY6" fmla="*/ 403991 h 2691876"/>
                <a:gd name="connsiteX0" fmla="*/ 4445 w 3450053"/>
                <a:gd name="connsiteY0" fmla="*/ 403991 h 2648997"/>
                <a:gd name="connsiteX1" fmla="*/ 315144 w 3450053"/>
                <a:gd name="connsiteY1" fmla="*/ 1475707 h 2648997"/>
                <a:gd name="connsiteX2" fmla="*/ 1307957 w 3450053"/>
                <a:gd name="connsiteY2" fmla="*/ 2358644 h 2648997"/>
                <a:gd name="connsiteX3" fmla="*/ 3076042 w 3450053"/>
                <a:gd name="connsiteY3" fmla="*/ 2625098 h 2648997"/>
                <a:gd name="connsiteX4" fmla="*/ 3234342 w 3450053"/>
                <a:gd name="connsiteY4" fmla="*/ 1200404 h 2648997"/>
                <a:gd name="connsiteX5" fmla="*/ 1656264 w 3450053"/>
                <a:gd name="connsiteY5" fmla="*/ 79527 h 2648997"/>
                <a:gd name="connsiteX6" fmla="*/ 4445 w 3450053"/>
                <a:gd name="connsiteY6" fmla="*/ 403991 h 264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50053" h="2648997">
                  <a:moveTo>
                    <a:pt x="4445" y="403991"/>
                  </a:moveTo>
                  <a:cubicBezTo>
                    <a:pt x="-28575" y="872908"/>
                    <a:pt x="127102" y="1152471"/>
                    <a:pt x="315144" y="1475707"/>
                  </a:cubicBezTo>
                  <a:cubicBezTo>
                    <a:pt x="434606" y="1798943"/>
                    <a:pt x="847807" y="2167079"/>
                    <a:pt x="1307957" y="2358644"/>
                  </a:cubicBezTo>
                  <a:cubicBezTo>
                    <a:pt x="1768107" y="2550209"/>
                    <a:pt x="2526378" y="2711458"/>
                    <a:pt x="3076042" y="2625098"/>
                  </a:cubicBezTo>
                  <a:cubicBezTo>
                    <a:pt x="3625706" y="2538738"/>
                    <a:pt x="3470972" y="1624666"/>
                    <a:pt x="3234342" y="1200404"/>
                  </a:cubicBezTo>
                  <a:cubicBezTo>
                    <a:pt x="2997712" y="776142"/>
                    <a:pt x="2142961" y="270027"/>
                    <a:pt x="1656264" y="79527"/>
                  </a:cubicBezTo>
                  <a:cubicBezTo>
                    <a:pt x="1117948" y="-53208"/>
                    <a:pt x="37465" y="-64926"/>
                    <a:pt x="4445" y="40399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2"/>
            <p:cNvSpPr/>
            <p:nvPr/>
          </p:nvSpPr>
          <p:spPr>
            <a:xfrm>
              <a:off x="1963975" y="1904332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13"/>
            <p:cNvSpPr/>
            <p:nvPr/>
          </p:nvSpPr>
          <p:spPr>
            <a:xfrm>
              <a:off x="1882194" y="1774297"/>
              <a:ext cx="919902" cy="1773198"/>
            </a:xfrm>
            <a:custGeom>
              <a:avLst/>
              <a:gdLst>
                <a:gd name="connsiteX0" fmla="*/ 174204 w 1187684"/>
                <a:gd name="connsiteY0" fmla="*/ 0 h 1874520"/>
                <a:gd name="connsiteX1" fmla="*/ 37044 w 1187684"/>
                <a:gd name="connsiteY1" fmla="*/ 723900 h 1874520"/>
                <a:gd name="connsiteX2" fmla="*/ 768564 w 1187684"/>
                <a:gd name="connsiteY2" fmla="*/ 1028700 h 1874520"/>
                <a:gd name="connsiteX3" fmla="*/ 1187664 w 1187684"/>
                <a:gd name="connsiteY3" fmla="*/ 1272540 h 1874520"/>
                <a:gd name="connsiteX4" fmla="*/ 753324 w 1187684"/>
                <a:gd name="connsiteY4" fmla="*/ 1874520 h 1874520"/>
                <a:gd name="connsiteX0" fmla="*/ 248977 w 1171017"/>
                <a:gd name="connsiteY0" fmla="*/ 0 h 2125980"/>
                <a:gd name="connsiteX1" fmla="*/ 20377 w 1171017"/>
                <a:gd name="connsiteY1" fmla="*/ 975360 h 2125980"/>
                <a:gd name="connsiteX2" fmla="*/ 751897 w 1171017"/>
                <a:gd name="connsiteY2" fmla="*/ 1280160 h 2125980"/>
                <a:gd name="connsiteX3" fmla="*/ 1170997 w 1171017"/>
                <a:gd name="connsiteY3" fmla="*/ 1524000 h 2125980"/>
                <a:gd name="connsiteX4" fmla="*/ 736657 w 1171017"/>
                <a:gd name="connsiteY4" fmla="*/ 2125980 h 2125980"/>
                <a:gd name="connsiteX0" fmla="*/ 248977 w 1172037"/>
                <a:gd name="connsiteY0" fmla="*/ 0 h 2286000"/>
                <a:gd name="connsiteX1" fmla="*/ 20377 w 1172037"/>
                <a:gd name="connsiteY1" fmla="*/ 975360 h 2286000"/>
                <a:gd name="connsiteX2" fmla="*/ 751897 w 1172037"/>
                <a:gd name="connsiteY2" fmla="*/ 1280160 h 2286000"/>
                <a:gd name="connsiteX3" fmla="*/ 1170997 w 1172037"/>
                <a:gd name="connsiteY3" fmla="*/ 1524000 h 2286000"/>
                <a:gd name="connsiteX4" fmla="*/ 637597 w 1172037"/>
                <a:gd name="connsiteY4" fmla="*/ 228600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037" h="2286000">
                  <a:moveTo>
                    <a:pt x="248977" y="0"/>
                  </a:moveTo>
                  <a:cubicBezTo>
                    <a:pt x="130867" y="276225"/>
                    <a:pt x="-63443" y="762000"/>
                    <a:pt x="20377" y="975360"/>
                  </a:cubicBezTo>
                  <a:cubicBezTo>
                    <a:pt x="104197" y="1188720"/>
                    <a:pt x="560127" y="1188720"/>
                    <a:pt x="751897" y="1280160"/>
                  </a:cubicBezTo>
                  <a:cubicBezTo>
                    <a:pt x="943667" y="1371600"/>
                    <a:pt x="1190047" y="1356360"/>
                    <a:pt x="1170997" y="1524000"/>
                  </a:cubicBezTo>
                  <a:cubicBezTo>
                    <a:pt x="1151947" y="1691640"/>
                    <a:pt x="853497" y="2055495"/>
                    <a:pt x="637597" y="228600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14"/>
            <p:cNvSpPr/>
            <p:nvPr/>
          </p:nvSpPr>
          <p:spPr>
            <a:xfrm>
              <a:off x="1827246" y="2378710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15"/>
            <p:cNvSpPr/>
            <p:nvPr/>
          </p:nvSpPr>
          <p:spPr>
            <a:xfrm>
              <a:off x="2298187" y="267786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16"/>
            <p:cNvSpPr/>
            <p:nvPr/>
          </p:nvSpPr>
          <p:spPr>
            <a:xfrm>
              <a:off x="2759429" y="290151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17"/>
            <p:cNvSpPr/>
            <p:nvPr/>
          </p:nvSpPr>
          <p:spPr>
            <a:xfrm>
              <a:off x="2457098" y="3361333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18"/>
            <p:cNvSpPr txBox="1"/>
            <p:nvPr/>
          </p:nvSpPr>
          <p:spPr>
            <a:xfrm>
              <a:off x="1115616" y="1240086"/>
              <a:ext cx="1079563" cy="287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Search Space</a:t>
              </a:r>
              <a:endParaRPr lang="zh-CN" altLang="en-US" i="1" dirty="0"/>
            </a:p>
          </p:txBody>
        </p:sp>
        <p:sp>
          <p:nvSpPr>
            <p:cNvPr id="36" name="文本框 19"/>
            <p:cNvSpPr txBox="1"/>
            <p:nvPr/>
          </p:nvSpPr>
          <p:spPr>
            <a:xfrm>
              <a:off x="6228184" y="1244384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Feasible objective region</a:t>
              </a:r>
              <a:endParaRPr lang="zh-CN" alt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21"/>
                <p:cNvSpPr txBox="1"/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75" y="3502170"/>
                  <a:ext cx="200248" cy="21486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8485" r="-24242" b="-7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24"/>
                <p:cNvSpPr txBox="1"/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721" y="1229439"/>
                  <a:ext cx="204425" cy="21486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7059" r="-23529" b="-7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: 形状 26"/>
            <p:cNvSpPr/>
            <p:nvPr/>
          </p:nvSpPr>
          <p:spPr>
            <a:xfrm>
              <a:off x="4560716" y="1617223"/>
              <a:ext cx="2268680" cy="1785019"/>
            </a:xfrm>
            <a:custGeom>
              <a:avLst/>
              <a:gdLst>
                <a:gd name="connsiteX0" fmla="*/ 0 w 3025140"/>
                <a:gd name="connsiteY0" fmla="*/ 0 h 2319552"/>
                <a:gd name="connsiteX1" fmla="*/ 5029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19552"/>
                <a:gd name="connsiteX1" fmla="*/ 579120 w 3025140"/>
                <a:gd name="connsiteY1" fmla="*/ 1524000 h 2319552"/>
                <a:gd name="connsiteX2" fmla="*/ 1958340 w 3025140"/>
                <a:gd name="connsiteY2" fmla="*/ 2225040 h 2319552"/>
                <a:gd name="connsiteX3" fmla="*/ 3025140 w 3025140"/>
                <a:gd name="connsiteY3" fmla="*/ 2293620 h 2319552"/>
                <a:gd name="connsiteX0" fmla="*/ 0 w 3025140"/>
                <a:gd name="connsiteY0" fmla="*/ 0 h 2335790"/>
                <a:gd name="connsiteX1" fmla="*/ 579120 w 3025140"/>
                <a:gd name="connsiteY1" fmla="*/ 1524000 h 2335790"/>
                <a:gd name="connsiteX2" fmla="*/ 1958340 w 3025140"/>
                <a:gd name="connsiteY2" fmla="*/ 2225040 h 2335790"/>
                <a:gd name="connsiteX3" fmla="*/ 3025140 w 3025140"/>
                <a:gd name="connsiteY3" fmla="*/ 2293620 h 2335790"/>
                <a:gd name="connsiteX0" fmla="*/ 0 w 3025140"/>
                <a:gd name="connsiteY0" fmla="*/ 0 h 2344696"/>
                <a:gd name="connsiteX1" fmla="*/ 579120 w 3025140"/>
                <a:gd name="connsiteY1" fmla="*/ 1524000 h 2344696"/>
                <a:gd name="connsiteX2" fmla="*/ 1958340 w 3025140"/>
                <a:gd name="connsiteY2" fmla="*/ 2225040 h 2344696"/>
                <a:gd name="connsiteX3" fmla="*/ 3025140 w 3025140"/>
                <a:gd name="connsiteY3" fmla="*/ 2293620 h 2344696"/>
                <a:gd name="connsiteX0" fmla="*/ 0 w 3025140"/>
                <a:gd name="connsiteY0" fmla="*/ 0 h 2342056"/>
                <a:gd name="connsiteX1" fmla="*/ 579120 w 3025140"/>
                <a:gd name="connsiteY1" fmla="*/ 1524000 h 2342056"/>
                <a:gd name="connsiteX2" fmla="*/ 1958340 w 3025140"/>
                <a:gd name="connsiteY2" fmla="*/ 2225040 h 2342056"/>
                <a:gd name="connsiteX3" fmla="*/ 3025140 w 3025140"/>
                <a:gd name="connsiteY3" fmla="*/ 2293620 h 2342056"/>
                <a:gd name="connsiteX0" fmla="*/ 0 w 2865120"/>
                <a:gd name="connsiteY0" fmla="*/ 0 h 2350170"/>
                <a:gd name="connsiteX1" fmla="*/ 579120 w 2865120"/>
                <a:gd name="connsiteY1" fmla="*/ 1524000 h 2350170"/>
                <a:gd name="connsiteX2" fmla="*/ 1958340 w 2865120"/>
                <a:gd name="connsiteY2" fmla="*/ 2225040 h 2350170"/>
                <a:gd name="connsiteX3" fmla="*/ 2865120 w 2865120"/>
                <a:gd name="connsiteY3" fmla="*/ 2339340 h 235017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5834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865120"/>
                <a:gd name="connsiteY0" fmla="*/ 0 h 2339340"/>
                <a:gd name="connsiteX1" fmla="*/ 579120 w 2865120"/>
                <a:gd name="connsiteY1" fmla="*/ 1524000 h 2339340"/>
                <a:gd name="connsiteX2" fmla="*/ 1935480 w 2865120"/>
                <a:gd name="connsiteY2" fmla="*/ 2225040 h 2339340"/>
                <a:gd name="connsiteX3" fmla="*/ 2865120 w 2865120"/>
                <a:gd name="connsiteY3" fmla="*/ 2339340 h 2339340"/>
                <a:gd name="connsiteX0" fmla="*/ 0 w 2903220"/>
                <a:gd name="connsiteY0" fmla="*/ 0 h 2339340"/>
                <a:gd name="connsiteX1" fmla="*/ 579120 w 2903220"/>
                <a:gd name="connsiteY1" fmla="*/ 1524000 h 2339340"/>
                <a:gd name="connsiteX2" fmla="*/ 1935480 w 2903220"/>
                <a:gd name="connsiteY2" fmla="*/ 2225040 h 2339340"/>
                <a:gd name="connsiteX3" fmla="*/ 2903220 w 2903220"/>
                <a:gd name="connsiteY3" fmla="*/ 2339340 h 2339340"/>
                <a:gd name="connsiteX0" fmla="*/ 0 w 2903220"/>
                <a:gd name="connsiteY0" fmla="*/ 0 h 2339340"/>
                <a:gd name="connsiteX1" fmla="*/ 579120 w 2903220"/>
                <a:gd name="connsiteY1" fmla="*/ 1524000 h 2339340"/>
                <a:gd name="connsiteX2" fmla="*/ 1935480 w 2903220"/>
                <a:gd name="connsiteY2" fmla="*/ 2225040 h 2339340"/>
                <a:gd name="connsiteX3" fmla="*/ 2903220 w 2903220"/>
                <a:gd name="connsiteY3" fmla="*/ 2339340 h 23393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0 w 2887980"/>
                <a:gd name="connsiteY0" fmla="*/ 0 h 2301240"/>
                <a:gd name="connsiteX1" fmla="*/ 579120 w 2887980"/>
                <a:gd name="connsiteY1" fmla="*/ 1524000 h 2301240"/>
                <a:gd name="connsiteX2" fmla="*/ 1935480 w 2887980"/>
                <a:gd name="connsiteY2" fmla="*/ 2225040 h 2301240"/>
                <a:gd name="connsiteX3" fmla="*/ 2887980 w 2887980"/>
                <a:gd name="connsiteY3" fmla="*/ 2301240 h 2301240"/>
                <a:gd name="connsiteX0" fmla="*/ 2520 w 2890500"/>
                <a:gd name="connsiteY0" fmla="*/ 0 h 2301240"/>
                <a:gd name="connsiteX1" fmla="*/ 581640 w 2890500"/>
                <a:gd name="connsiteY1" fmla="*/ 1524000 h 2301240"/>
                <a:gd name="connsiteX2" fmla="*/ 1938000 w 2890500"/>
                <a:gd name="connsiteY2" fmla="*/ 2225040 h 2301240"/>
                <a:gd name="connsiteX3" fmla="*/ 2890500 w 2890500"/>
                <a:gd name="connsiteY3" fmla="*/ 2301240 h 230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0500" h="2301240">
                  <a:moveTo>
                    <a:pt x="2520" y="0"/>
                  </a:moveTo>
                  <a:cubicBezTo>
                    <a:pt x="-31135" y="637540"/>
                    <a:pt x="278110" y="1145540"/>
                    <a:pt x="581640" y="1524000"/>
                  </a:cubicBezTo>
                  <a:cubicBezTo>
                    <a:pt x="1113770" y="2024380"/>
                    <a:pt x="1617960" y="2157730"/>
                    <a:pt x="1938000" y="2225040"/>
                  </a:cubicBezTo>
                  <a:cubicBezTo>
                    <a:pt x="2341860" y="2307590"/>
                    <a:pt x="2392025" y="2292985"/>
                    <a:pt x="2890500" y="230124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27"/>
            <p:cNvSpPr txBox="1"/>
            <p:nvPr/>
          </p:nvSpPr>
          <p:spPr>
            <a:xfrm>
              <a:off x="1736597" y="2729746"/>
              <a:ext cx="348761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PS</a:t>
              </a:r>
              <a:endParaRPr lang="zh-CN" altLang="en-US" b="1" i="1" dirty="0"/>
            </a:p>
          </p:txBody>
        </p:sp>
        <p:sp>
          <p:nvSpPr>
            <p:cNvPr id="41" name="文本框 28"/>
            <p:cNvSpPr txBox="1"/>
            <p:nvPr/>
          </p:nvSpPr>
          <p:spPr>
            <a:xfrm>
              <a:off x="5148251" y="2546164"/>
              <a:ext cx="341212" cy="286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PF</a:t>
              </a:r>
              <a:endParaRPr lang="zh-CN" altLang="en-US" b="1" i="1" dirty="0"/>
            </a:p>
          </p:txBody>
        </p:sp>
        <p:sp>
          <p:nvSpPr>
            <p:cNvPr id="42" name="椭圆 29"/>
            <p:cNvSpPr/>
            <p:nvPr/>
          </p:nvSpPr>
          <p:spPr>
            <a:xfrm>
              <a:off x="4548755" y="1890448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30"/>
            <p:cNvSpPr/>
            <p:nvPr/>
          </p:nvSpPr>
          <p:spPr>
            <a:xfrm>
              <a:off x="4729444" y="2404866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31"/>
            <p:cNvSpPr/>
            <p:nvPr/>
          </p:nvSpPr>
          <p:spPr>
            <a:xfrm>
              <a:off x="4971665" y="273807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32"/>
            <p:cNvSpPr/>
            <p:nvPr/>
          </p:nvSpPr>
          <p:spPr>
            <a:xfrm>
              <a:off x="5318857" y="300888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3"/>
            <p:cNvSpPr/>
            <p:nvPr/>
          </p:nvSpPr>
          <p:spPr>
            <a:xfrm>
              <a:off x="5730079" y="3208715"/>
              <a:ext cx="83731" cy="945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34"/>
            <p:cNvSpPr/>
            <p:nvPr/>
          </p:nvSpPr>
          <p:spPr>
            <a:xfrm>
              <a:off x="1963975" y="1949370"/>
              <a:ext cx="2596741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412750" y="1386840"/>
                    <a:pt x="723900" y="1158240"/>
                  </a:cubicBezTo>
                  <a:cubicBezTo>
                    <a:pt x="1035050" y="929640"/>
                    <a:pt x="1586230" y="528320"/>
                    <a:pt x="1866900" y="335280"/>
                  </a:cubicBezTo>
                  <a:cubicBezTo>
                    <a:pt x="2147570" y="142240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35"/>
            <p:cNvSpPr/>
            <p:nvPr/>
          </p:nvSpPr>
          <p:spPr>
            <a:xfrm flipV="1">
              <a:off x="1910978" y="2425647"/>
              <a:ext cx="2818467" cy="3564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58828 w 2407920"/>
                <a:gd name="connsiteY1" fmla="*/ 1243923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47678" y="1472523"/>
                    <a:pt x="858828" y="1243923"/>
                  </a:cubicBezTo>
                  <a:cubicBezTo>
                    <a:pt x="1169978" y="1015323"/>
                    <a:pt x="1608718" y="542601"/>
                    <a:pt x="1866900" y="335280"/>
                  </a:cubicBezTo>
                  <a:cubicBezTo>
                    <a:pt x="2125082" y="127959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36"/>
            <p:cNvSpPr/>
            <p:nvPr/>
          </p:nvSpPr>
          <p:spPr>
            <a:xfrm flipV="1">
              <a:off x="2396466" y="2725151"/>
              <a:ext cx="2575199" cy="117809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43804 w 2407920"/>
                <a:gd name="connsiteY1" fmla="*/ 1249904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36310 w 2407920"/>
                <a:gd name="connsiteY1" fmla="*/ 1199906 h 1706880"/>
                <a:gd name="connsiteX2" fmla="*/ 1687044 w 2407920"/>
                <a:gd name="connsiteY2" fmla="*/ 510275 h 1706880"/>
                <a:gd name="connsiteX3" fmla="*/ 2407920 w 2407920"/>
                <a:gd name="connsiteY3" fmla="*/ 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920" h="1706880">
                  <a:moveTo>
                    <a:pt x="0" y="1706880"/>
                  </a:moveTo>
                  <a:cubicBezTo>
                    <a:pt x="206375" y="1546860"/>
                    <a:pt x="555136" y="1399340"/>
                    <a:pt x="836310" y="1199906"/>
                  </a:cubicBezTo>
                  <a:cubicBezTo>
                    <a:pt x="1117484" y="1000472"/>
                    <a:pt x="1425109" y="710259"/>
                    <a:pt x="1687044" y="510275"/>
                  </a:cubicBezTo>
                  <a:cubicBezTo>
                    <a:pt x="1948979" y="310291"/>
                    <a:pt x="2277745" y="71120"/>
                    <a:pt x="2407920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37"/>
            <p:cNvSpPr/>
            <p:nvPr/>
          </p:nvSpPr>
          <p:spPr>
            <a:xfrm flipV="1">
              <a:off x="2843160" y="2948804"/>
              <a:ext cx="2481446" cy="114620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368743"/>
                <a:gd name="connsiteY0" fmla="*/ 1785461 h 1785461"/>
                <a:gd name="connsiteX1" fmla="*/ 723900 w 2368743"/>
                <a:gd name="connsiteY1" fmla="*/ 1236821 h 1785461"/>
                <a:gd name="connsiteX2" fmla="*/ 1866900 w 2368743"/>
                <a:gd name="connsiteY2" fmla="*/ 413861 h 1785461"/>
                <a:gd name="connsiteX3" fmla="*/ 2368743 w 2368743"/>
                <a:gd name="connsiteY3" fmla="*/ 0 h 1785461"/>
                <a:gd name="connsiteX0" fmla="*/ 0 w 2368743"/>
                <a:gd name="connsiteY0" fmla="*/ 1785461 h 1785461"/>
                <a:gd name="connsiteX1" fmla="*/ 723900 w 2368743"/>
                <a:gd name="connsiteY1" fmla="*/ 1236821 h 1785461"/>
                <a:gd name="connsiteX2" fmla="*/ 1780711 w 2368743"/>
                <a:gd name="connsiteY2" fmla="*/ 562292 h 1785461"/>
                <a:gd name="connsiteX3" fmla="*/ 2368743 w 2368743"/>
                <a:gd name="connsiteY3" fmla="*/ 0 h 1785461"/>
                <a:gd name="connsiteX0" fmla="*/ 0 w 2368743"/>
                <a:gd name="connsiteY0" fmla="*/ 1785461 h 1785461"/>
                <a:gd name="connsiteX1" fmla="*/ 770912 w 2368743"/>
                <a:gd name="connsiteY1" fmla="*/ 1306670 h 1785461"/>
                <a:gd name="connsiteX2" fmla="*/ 1780711 w 2368743"/>
                <a:gd name="connsiteY2" fmla="*/ 562292 h 1785461"/>
                <a:gd name="connsiteX3" fmla="*/ 2368743 w 2368743"/>
                <a:gd name="connsiteY3" fmla="*/ 0 h 178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743" h="1785461">
                  <a:moveTo>
                    <a:pt x="0" y="1785461"/>
                  </a:moveTo>
                  <a:cubicBezTo>
                    <a:pt x="206375" y="1625441"/>
                    <a:pt x="474127" y="1510531"/>
                    <a:pt x="770912" y="1306670"/>
                  </a:cubicBezTo>
                  <a:cubicBezTo>
                    <a:pt x="1067697" y="1102809"/>
                    <a:pt x="1514406" y="780070"/>
                    <a:pt x="1780711" y="562292"/>
                  </a:cubicBezTo>
                  <a:cubicBezTo>
                    <a:pt x="2047016" y="344514"/>
                    <a:pt x="2238568" y="71120"/>
                    <a:pt x="2368743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38"/>
            <p:cNvSpPr/>
            <p:nvPr/>
          </p:nvSpPr>
          <p:spPr>
            <a:xfrm>
              <a:off x="2540828" y="3282938"/>
              <a:ext cx="3189251" cy="119303"/>
            </a:xfrm>
            <a:custGeom>
              <a:avLst/>
              <a:gdLst>
                <a:gd name="connsiteX0" fmla="*/ 0 w 2407920"/>
                <a:gd name="connsiteY0" fmla="*/ 1706880 h 1706880"/>
                <a:gd name="connsiteX1" fmla="*/ 723900 w 2407920"/>
                <a:gd name="connsiteY1" fmla="*/ 1158240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866900 w 2407920"/>
                <a:gd name="connsiteY2" fmla="*/ 33528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07920"/>
                <a:gd name="connsiteY0" fmla="*/ 1706880 h 1706880"/>
                <a:gd name="connsiteX1" fmla="*/ 868577 w 2407920"/>
                <a:gd name="connsiteY1" fmla="*/ 1233545 h 1706880"/>
                <a:gd name="connsiteX2" fmla="*/ 1959493 w 2407920"/>
                <a:gd name="connsiteY2" fmla="*/ 533810 h 1706880"/>
                <a:gd name="connsiteX3" fmla="*/ 2407920 w 2407920"/>
                <a:gd name="connsiteY3" fmla="*/ 0 h 1706880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897512 w 2436855"/>
                <a:gd name="connsiteY1" fmla="*/ 1233545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  <a:gd name="connsiteX0" fmla="*/ 0 w 2436855"/>
                <a:gd name="connsiteY0" fmla="*/ 1686342 h 1686342"/>
                <a:gd name="connsiteX1" fmla="*/ 1019040 w 2436855"/>
                <a:gd name="connsiteY1" fmla="*/ 1267774 h 1686342"/>
                <a:gd name="connsiteX2" fmla="*/ 1988428 w 2436855"/>
                <a:gd name="connsiteY2" fmla="*/ 533810 h 1686342"/>
                <a:gd name="connsiteX3" fmla="*/ 2436855 w 2436855"/>
                <a:gd name="connsiteY3" fmla="*/ 0 h 16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855" h="1686342">
                  <a:moveTo>
                    <a:pt x="0" y="1686342"/>
                  </a:moveTo>
                  <a:cubicBezTo>
                    <a:pt x="420497" y="1540014"/>
                    <a:pt x="687635" y="1459863"/>
                    <a:pt x="1019040" y="1267774"/>
                  </a:cubicBezTo>
                  <a:cubicBezTo>
                    <a:pt x="1350445" y="1075685"/>
                    <a:pt x="1752126" y="745106"/>
                    <a:pt x="1988428" y="533810"/>
                  </a:cubicBezTo>
                  <a:cubicBezTo>
                    <a:pt x="2224730" y="322514"/>
                    <a:pt x="2306680" y="242266"/>
                    <a:pt x="2436855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F0C8A4-7E87-8445-820D-A4D6136D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19023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3175" y="6408738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E42167-132D-4D03-8262-92E88B24EB9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26888"/>
            <a:ext cx="8229600" cy="863600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Strategies in Multi Criteria Decision Making</a:t>
            </a:r>
            <a:r>
              <a:rPr lang="en-GB" altLang="en-US" sz="2000" dirty="0"/>
              <a:t> </a:t>
            </a:r>
            <a:endParaRPr lang="en-GB" alt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1788" y="908720"/>
            <a:ext cx="4038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A-priori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lvl="1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A-posteriori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endParaRPr lang="en-GB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1800" dirty="0"/>
              <a:t>interactive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1800" dirty="0"/>
          </a:p>
        </p:txBody>
      </p:sp>
      <p:grpSp>
        <p:nvGrpSpPr>
          <p:cNvPr id="9221" name="Group 97"/>
          <p:cNvGrpSpPr>
            <a:grpSpLocks/>
          </p:cNvGrpSpPr>
          <p:nvPr/>
        </p:nvGrpSpPr>
        <p:grpSpPr bwMode="auto">
          <a:xfrm>
            <a:off x="1835150" y="1317625"/>
            <a:ext cx="5026025" cy="1319213"/>
            <a:chOff x="1156" y="1026"/>
            <a:chExt cx="3824" cy="1040"/>
          </a:xfrm>
        </p:grpSpPr>
        <p:pic>
          <p:nvPicPr>
            <p:cNvPr id="72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202"/>
              <a:ext cx="523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" y="1392"/>
              <a:ext cx="60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54" name="Line 10"/>
            <p:cNvSpPr>
              <a:spLocks noChangeShapeType="1"/>
            </p:cNvSpPr>
            <p:nvPr/>
          </p:nvSpPr>
          <p:spPr bwMode="auto">
            <a:xfrm>
              <a:off x="1634" y="1611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5" name="Text Box 12"/>
            <p:cNvSpPr txBox="1">
              <a:spLocks noChangeArrowheads="1"/>
            </p:cNvSpPr>
            <p:nvPr/>
          </p:nvSpPr>
          <p:spPr bwMode="auto">
            <a:xfrm>
              <a:off x="2042" y="1565"/>
              <a:ext cx="4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56" name="Object 13"/>
            <p:cNvGraphicFramePr>
              <a:graphicFrameLocks noChangeAspect="1"/>
            </p:cNvGraphicFramePr>
            <p:nvPr/>
          </p:nvGraphicFramePr>
          <p:xfrm>
            <a:off x="1861" y="1530"/>
            <a:ext cx="1096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63700" imgH="215900" progId="Equation.3">
                    <p:embed/>
                  </p:oleObj>
                </mc:Choice>
                <mc:Fallback>
                  <p:oleObj name="Equation" r:id="rId4" imgW="1663700" imgH="215900" progId="Equation.3">
                    <p:embed/>
                    <p:pic>
                      <p:nvPicPr>
                        <p:cNvPr id="725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1" y="1530"/>
                          <a:ext cx="1096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57" name="Line 15"/>
            <p:cNvSpPr>
              <a:spLocks noChangeShapeType="1"/>
            </p:cNvSpPr>
            <p:nvPr/>
          </p:nvSpPr>
          <p:spPr bwMode="auto">
            <a:xfrm>
              <a:off x="2995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8" name="Line 16"/>
            <p:cNvSpPr>
              <a:spLocks noChangeShapeType="1"/>
            </p:cNvSpPr>
            <p:nvPr/>
          </p:nvSpPr>
          <p:spPr bwMode="auto">
            <a:xfrm>
              <a:off x="3721" y="1611"/>
              <a:ext cx="22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9" name="Group 64"/>
            <p:cNvGrpSpPr>
              <a:grpSpLocks/>
            </p:cNvGrpSpPr>
            <p:nvPr/>
          </p:nvGrpSpPr>
          <p:grpSpPr bwMode="auto">
            <a:xfrm>
              <a:off x="3898" y="1026"/>
              <a:ext cx="1082" cy="1040"/>
              <a:chOff x="1462" y="2810"/>
              <a:chExt cx="2517" cy="1343"/>
            </a:xfrm>
          </p:grpSpPr>
          <p:sp>
            <p:nvSpPr>
              <p:cNvPr id="7260" name="Text Box 27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</a:p>
            </p:txBody>
          </p:sp>
          <p:graphicFrame>
            <p:nvGraphicFramePr>
              <p:cNvPr id="7261" name="Object 35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569" imgH="215619" progId="Equation.3">
                      <p:embed/>
                    </p:oleObj>
                  </mc:Choice>
                  <mc:Fallback>
                    <p:oleObj name="Equation" r:id="rId6" imgW="177569" imgH="215619" progId="Equation.3">
                      <p:embed/>
                      <p:pic>
                        <p:nvPicPr>
                          <p:cNvPr id="7261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2" name="Line 32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3" name="Line 33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Arc 34"/>
              <p:cNvSpPr>
                <a:spLocks/>
              </p:cNvSpPr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65" name="Object 36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64885" imgH="215619" progId="Equation.3">
                      <p:embed/>
                    </p:oleObj>
                  </mc:Choice>
                  <mc:Fallback>
                    <p:oleObj name="Equation" r:id="rId8" imgW="164885" imgH="215619" progId="Equation.3">
                      <p:embed/>
                      <p:pic>
                        <p:nvPicPr>
                          <p:cNvPr id="7265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66" name="Object 37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393529" imgH="203112" progId="Equation.3">
                      <p:embed/>
                    </p:oleObj>
                  </mc:Choice>
                  <mc:Fallback>
                    <p:oleObj name="Equation" r:id="rId10" imgW="393529" imgH="203112" progId="Equation.3">
                      <p:embed/>
                      <p:pic>
                        <p:nvPicPr>
                          <p:cNvPr id="7266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67" name="Freeform 38"/>
              <p:cNvSpPr>
                <a:spLocks/>
              </p:cNvSpPr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8" name="Oval 46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69" name="Line 63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22" name="Group 1"/>
          <p:cNvGrpSpPr>
            <a:grpSpLocks/>
          </p:cNvGrpSpPr>
          <p:nvPr/>
        </p:nvGrpSpPr>
        <p:grpSpPr bwMode="auto">
          <a:xfrm>
            <a:off x="1403350" y="3068638"/>
            <a:ext cx="5133975" cy="1439862"/>
            <a:chOff x="2123728" y="2882523"/>
            <a:chExt cx="5134270" cy="1482581"/>
          </a:xfrm>
        </p:grpSpPr>
        <p:pic>
          <p:nvPicPr>
            <p:cNvPr id="7221" name="Picture 2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3481585"/>
              <a:ext cx="699760" cy="58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2" name="Line 29"/>
            <p:cNvSpPr>
              <a:spLocks noChangeShapeType="1"/>
            </p:cNvSpPr>
            <p:nvPr/>
          </p:nvSpPr>
          <p:spPr bwMode="auto">
            <a:xfrm>
              <a:off x="2700885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23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261" y="3232522"/>
              <a:ext cx="604916" cy="95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4" name="Line 66"/>
            <p:cNvSpPr>
              <a:spLocks noChangeShapeType="1"/>
            </p:cNvSpPr>
            <p:nvPr/>
          </p:nvSpPr>
          <p:spPr bwMode="auto">
            <a:xfrm flipV="1">
              <a:off x="3074621" y="4157260"/>
              <a:ext cx="793935" cy="1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Line 67"/>
            <p:cNvSpPr>
              <a:spLocks noChangeShapeType="1"/>
            </p:cNvSpPr>
            <p:nvPr/>
          </p:nvSpPr>
          <p:spPr bwMode="auto">
            <a:xfrm flipV="1">
              <a:off x="3125630" y="3396380"/>
              <a:ext cx="14809" cy="790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Arc 68"/>
            <p:cNvSpPr>
              <a:spLocks/>
            </p:cNvSpPr>
            <p:nvPr/>
          </p:nvSpPr>
          <p:spPr bwMode="auto">
            <a:xfrm rot="10555769">
              <a:off x="3203789" y="3550187"/>
              <a:ext cx="790644" cy="526674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27" name="Object 69"/>
            <p:cNvGraphicFramePr>
              <a:graphicFrameLocks noChangeAspect="1"/>
            </p:cNvGraphicFramePr>
            <p:nvPr/>
          </p:nvGraphicFramePr>
          <p:xfrm>
            <a:off x="3016207" y="3473283"/>
            <a:ext cx="133282" cy="115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569" imgH="215619" progId="Equation.3">
                    <p:embed/>
                  </p:oleObj>
                </mc:Choice>
                <mc:Fallback>
                  <p:oleObj name="Equation" r:id="rId13" imgW="177569" imgH="215619" progId="Equation.3">
                    <p:embed/>
                    <p:pic>
                      <p:nvPicPr>
                        <p:cNvPr id="7227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207" y="3473283"/>
                          <a:ext cx="133282" cy="115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8" name="Freeform 70"/>
            <p:cNvSpPr>
              <a:spLocks/>
            </p:cNvSpPr>
            <p:nvPr/>
          </p:nvSpPr>
          <p:spPr bwMode="auto">
            <a:xfrm>
              <a:off x="3203789" y="3444153"/>
              <a:ext cx="626921" cy="598917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Oval 71"/>
            <p:cNvSpPr>
              <a:spLocks noChangeArrowheads="1"/>
            </p:cNvSpPr>
            <p:nvPr/>
          </p:nvSpPr>
          <p:spPr bwMode="auto">
            <a:xfrm>
              <a:off x="3178285" y="358863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0" name="Oval 72"/>
            <p:cNvSpPr>
              <a:spLocks noChangeArrowheads="1"/>
            </p:cNvSpPr>
            <p:nvPr/>
          </p:nvSpPr>
          <p:spPr bwMode="auto">
            <a:xfrm>
              <a:off x="3203789" y="3738951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1" name="Oval 73"/>
            <p:cNvSpPr>
              <a:spLocks noChangeArrowheads="1"/>
            </p:cNvSpPr>
            <p:nvPr/>
          </p:nvSpPr>
          <p:spPr bwMode="auto">
            <a:xfrm>
              <a:off x="3278658" y="3853141"/>
              <a:ext cx="51009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2" name="Oval 74"/>
            <p:cNvSpPr>
              <a:spLocks noChangeArrowheads="1"/>
            </p:cNvSpPr>
            <p:nvPr/>
          </p:nvSpPr>
          <p:spPr bwMode="auto">
            <a:xfrm>
              <a:off x="3379031" y="3928879"/>
              <a:ext cx="50187" cy="757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3" name="Oval 75"/>
            <p:cNvSpPr>
              <a:spLocks noChangeArrowheads="1"/>
            </p:cNvSpPr>
            <p:nvPr/>
          </p:nvSpPr>
          <p:spPr bwMode="auto">
            <a:xfrm>
              <a:off x="3479404" y="3967331"/>
              <a:ext cx="51009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4" name="Oval 76"/>
            <p:cNvSpPr>
              <a:spLocks noChangeArrowheads="1"/>
            </p:cNvSpPr>
            <p:nvPr/>
          </p:nvSpPr>
          <p:spPr bwMode="auto">
            <a:xfrm>
              <a:off x="3605282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5" name="Oval 77"/>
            <p:cNvSpPr>
              <a:spLocks noChangeArrowheads="1"/>
            </p:cNvSpPr>
            <p:nvPr/>
          </p:nvSpPr>
          <p:spPr bwMode="auto">
            <a:xfrm>
              <a:off x="3780523" y="4005783"/>
              <a:ext cx="50187" cy="745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236" name="Object 78"/>
            <p:cNvGraphicFramePr>
              <a:graphicFrameLocks noChangeAspect="1"/>
            </p:cNvGraphicFramePr>
            <p:nvPr/>
          </p:nvGraphicFramePr>
          <p:xfrm>
            <a:off x="3768182" y="4194547"/>
            <a:ext cx="57591" cy="114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215619" progId="Equation.3">
                    <p:embed/>
                  </p:oleObj>
                </mc:Choice>
                <mc:Fallback>
                  <p:oleObj name="Equation" r:id="rId15" imgW="164885" imgH="215619" progId="Equation.3">
                    <p:embed/>
                    <p:pic>
                      <p:nvPicPr>
                        <p:cNvPr id="7236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8182" y="4194547"/>
                          <a:ext cx="57591" cy="114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37" name="Text Box 79"/>
            <p:cNvSpPr txBox="1">
              <a:spLocks noChangeArrowheads="1"/>
            </p:cNvSpPr>
            <p:nvPr/>
          </p:nvSpPr>
          <p:spPr bwMode="auto">
            <a:xfrm>
              <a:off x="2752933" y="2882523"/>
              <a:ext cx="1940821" cy="48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GB" altLang="en-US" sz="1600">
                  <a:solidFill>
                    <a:schemeClr val="tx1"/>
                  </a:solidFill>
                </a:rPr>
                <a:t>A number of Pareto optimal solutions</a:t>
              </a:r>
            </a:p>
          </p:txBody>
        </p:sp>
        <p:sp>
          <p:nvSpPr>
            <p:cNvPr id="7238" name="Line 80"/>
            <p:cNvSpPr>
              <a:spLocks noChangeShapeType="1"/>
            </p:cNvSpPr>
            <p:nvPr/>
          </p:nvSpPr>
          <p:spPr bwMode="auto">
            <a:xfrm flipH="1">
              <a:off x="3442381" y="3396379"/>
              <a:ext cx="280962" cy="4940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" name="Line 81"/>
            <p:cNvSpPr>
              <a:spLocks noChangeShapeType="1"/>
            </p:cNvSpPr>
            <p:nvPr/>
          </p:nvSpPr>
          <p:spPr bwMode="auto">
            <a:xfrm>
              <a:off x="4485562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" name="Line 84"/>
            <p:cNvSpPr>
              <a:spLocks noChangeShapeType="1"/>
            </p:cNvSpPr>
            <p:nvPr/>
          </p:nvSpPr>
          <p:spPr bwMode="auto">
            <a:xfrm>
              <a:off x="5690768" y="3773907"/>
              <a:ext cx="2613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1" name="Group 85"/>
            <p:cNvGrpSpPr>
              <a:grpSpLocks/>
            </p:cNvGrpSpPr>
            <p:nvPr/>
          </p:nvGrpSpPr>
          <p:grpSpPr bwMode="auto">
            <a:xfrm>
              <a:off x="6006527" y="3001811"/>
              <a:ext cx="1251471" cy="1363293"/>
              <a:chOff x="1462" y="2810"/>
              <a:chExt cx="2517" cy="1343"/>
            </a:xfrm>
          </p:grpSpPr>
          <p:sp>
            <p:nvSpPr>
              <p:cNvPr id="7242" name="Text Box 86"/>
              <p:cNvSpPr txBox="1">
                <a:spLocks noChangeArrowheads="1"/>
              </p:cNvSpPr>
              <p:nvPr/>
            </p:nvSpPr>
            <p:spPr bwMode="auto">
              <a:xfrm>
                <a:off x="1462" y="2810"/>
                <a:ext cx="251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GB" altLang="en-US" sz="1600">
                    <a:solidFill>
                      <a:schemeClr val="tx1"/>
                    </a:solidFill>
                  </a:rPr>
                  <a:t>The final solution</a:t>
                </a:r>
              </a:p>
            </p:txBody>
          </p:sp>
          <p:graphicFrame>
            <p:nvGraphicFramePr>
              <p:cNvPr id="7243" name="Object 87"/>
              <p:cNvGraphicFramePr>
                <a:graphicFrameLocks noChangeAspect="1"/>
              </p:cNvGraphicFramePr>
              <p:nvPr/>
            </p:nvGraphicFramePr>
            <p:xfrm>
              <a:off x="1830" y="3163"/>
              <a:ext cx="234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77569" imgH="215619" progId="Equation.3">
                      <p:embed/>
                    </p:oleObj>
                  </mc:Choice>
                  <mc:Fallback>
                    <p:oleObj name="Equation" r:id="rId6" imgW="177569" imgH="215619" progId="Equation.3">
                      <p:embed/>
                      <p:pic>
                        <p:nvPicPr>
                          <p:cNvPr id="7243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3163"/>
                            <a:ext cx="234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4" name="Line 88"/>
              <p:cNvSpPr>
                <a:spLocks noChangeShapeType="1"/>
              </p:cNvSpPr>
              <p:nvPr/>
            </p:nvSpPr>
            <p:spPr bwMode="auto">
              <a:xfrm>
                <a:off x="1877" y="3968"/>
                <a:ext cx="1985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89"/>
              <p:cNvSpPr>
                <a:spLocks noChangeShapeType="1"/>
              </p:cNvSpPr>
              <p:nvPr/>
            </p:nvSpPr>
            <p:spPr bwMode="auto">
              <a:xfrm flipV="1">
                <a:off x="2109" y="3080"/>
                <a:ext cx="0" cy="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Arc 90"/>
              <p:cNvSpPr>
                <a:spLocks/>
              </p:cNvSpPr>
              <p:nvPr/>
            </p:nvSpPr>
            <p:spPr bwMode="auto">
              <a:xfrm rot="10267717">
                <a:off x="2274" y="3230"/>
                <a:ext cx="1339" cy="774"/>
              </a:xfrm>
              <a:custGeom>
                <a:avLst/>
                <a:gdLst>
                  <a:gd name="T0" fmla="*/ 0 w 21600"/>
                  <a:gd name="T1" fmla="*/ 0 h 25563"/>
                  <a:gd name="T2" fmla="*/ 0 w 21600"/>
                  <a:gd name="T3" fmla="*/ 0 h 25563"/>
                  <a:gd name="T4" fmla="*/ 0 w 21600"/>
                  <a:gd name="T5" fmla="*/ 0 h 2556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563"/>
                  <a:gd name="T11" fmla="*/ 21600 w 21600"/>
                  <a:gd name="T12" fmla="*/ 25563 h 255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563" fill="none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</a:path>
                  <a:path w="21600" h="25563" stroke="0" extrusionOk="0">
                    <a:moveTo>
                      <a:pt x="2483" y="0"/>
                    </a:moveTo>
                    <a:cubicBezTo>
                      <a:pt x="13379" y="1261"/>
                      <a:pt x="21600" y="10488"/>
                      <a:pt x="21600" y="21457"/>
                    </a:cubicBezTo>
                    <a:cubicBezTo>
                      <a:pt x="21600" y="22835"/>
                      <a:pt x="21468" y="24210"/>
                      <a:pt x="21206" y="25563"/>
                    </a:cubicBezTo>
                    <a:lnTo>
                      <a:pt x="0" y="21457"/>
                    </a:lnTo>
                    <a:lnTo>
                      <a:pt x="2483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7247" name="Object 91"/>
              <p:cNvGraphicFramePr>
                <a:graphicFrameLocks noChangeAspect="1"/>
              </p:cNvGraphicFramePr>
              <p:nvPr/>
            </p:nvGraphicFramePr>
            <p:xfrm>
              <a:off x="3596" y="4022"/>
              <a:ext cx="217" cy="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64885" imgH="215619" progId="Equation.3">
                      <p:embed/>
                    </p:oleObj>
                  </mc:Choice>
                  <mc:Fallback>
                    <p:oleObj name="Equation" r:id="rId8" imgW="164885" imgH="215619" progId="Equation.3">
                      <p:embed/>
                      <p:pic>
                        <p:nvPicPr>
                          <p:cNvPr id="7247" name="Object 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4022"/>
                            <a:ext cx="217" cy="1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8" name="Object 92"/>
              <p:cNvGraphicFramePr>
                <a:graphicFrameLocks noChangeAspect="1"/>
              </p:cNvGraphicFramePr>
              <p:nvPr/>
            </p:nvGraphicFramePr>
            <p:xfrm>
              <a:off x="3596" y="3522"/>
              <a:ext cx="353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393529" imgH="203112" progId="Equation.3">
                      <p:embed/>
                    </p:oleObj>
                  </mc:Choice>
                  <mc:Fallback>
                    <p:oleObj name="Equation" r:id="rId10" imgW="393529" imgH="203112" progId="Equation.3">
                      <p:embed/>
                      <p:pic>
                        <p:nvPicPr>
                          <p:cNvPr id="7248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6" y="3522"/>
                            <a:ext cx="353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49" name="Freeform 93"/>
              <p:cNvSpPr>
                <a:spLocks/>
              </p:cNvSpPr>
              <p:nvPr/>
            </p:nvSpPr>
            <p:spPr bwMode="auto">
              <a:xfrm>
                <a:off x="2245" y="3113"/>
                <a:ext cx="1315" cy="816"/>
              </a:xfrm>
              <a:custGeom>
                <a:avLst/>
                <a:gdLst>
                  <a:gd name="T0" fmla="*/ 0 w 703"/>
                  <a:gd name="T1" fmla="*/ 8 h 1020"/>
                  <a:gd name="T2" fmla="*/ 13260181 w 703"/>
                  <a:gd name="T3" fmla="*/ 3 h 1020"/>
                  <a:gd name="T4" fmla="*/ 15274628 w 703"/>
                  <a:gd name="T5" fmla="*/ 24 h 1020"/>
                  <a:gd name="T6" fmla="*/ 15274628 w 703"/>
                  <a:gd name="T7" fmla="*/ 28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0" name="Oval 94"/>
              <p:cNvSpPr>
                <a:spLocks noChangeArrowheads="1"/>
              </p:cNvSpPr>
              <p:nvPr/>
            </p:nvSpPr>
            <p:spPr bwMode="auto">
              <a:xfrm>
                <a:off x="2356" y="3566"/>
                <a:ext cx="116" cy="10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51" name="Line 95"/>
              <p:cNvSpPr>
                <a:spLocks noChangeShapeType="1"/>
              </p:cNvSpPr>
              <p:nvPr/>
            </p:nvSpPr>
            <p:spPr bwMode="auto">
              <a:xfrm flipV="1">
                <a:off x="2426" y="3113"/>
                <a:ext cx="9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2145" y="4869160"/>
            <a:ext cx="7888287" cy="1103313"/>
            <a:chOff x="468313" y="5133975"/>
            <a:chExt cx="7888287" cy="1103313"/>
          </a:xfrm>
        </p:grpSpPr>
        <p:pic>
          <p:nvPicPr>
            <p:cNvPr id="7176" name="Picture 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5386388"/>
              <a:ext cx="69850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Line 29"/>
            <p:cNvSpPr>
              <a:spLocks noChangeShapeType="1"/>
            </p:cNvSpPr>
            <p:nvPr/>
          </p:nvSpPr>
          <p:spPr bwMode="auto">
            <a:xfrm>
              <a:off x="1044575" y="5680075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78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438" y="5197475"/>
              <a:ext cx="604837" cy="95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9" name="Line 66"/>
            <p:cNvSpPr>
              <a:spLocks noChangeShapeType="1"/>
            </p:cNvSpPr>
            <p:nvPr/>
          </p:nvSpPr>
          <p:spPr bwMode="auto">
            <a:xfrm flipV="1">
              <a:off x="1419225" y="6062663"/>
              <a:ext cx="7937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67"/>
            <p:cNvSpPr>
              <a:spLocks noChangeShapeType="1"/>
            </p:cNvSpPr>
            <p:nvPr/>
          </p:nvSpPr>
          <p:spPr bwMode="auto">
            <a:xfrm flipV="1">
              <a:off x="1470025" y="5302250"/>
              <a:ext cx="14288" cy="788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Arc 68"/>
            <p:cNvSpPr>
              <a:spLocks/>
            </p:cNvSpPr>
            <p:nvPr/>
          </p:nvSpPr>
          <p:spPr bwMode="auto">
            <a:xfrm rot="10555769">
              <a:off x="1547813" y="5456238"/>
              <a:ext cx="790575" cy="525462"/>
            </a:xfrm>
            <a:custGeom>
              <a:avLst/>
              <a:gdLst>
                <a:gd name="T0" fmla="*/ 0 w 21600"/>
                <a:gd name="T1" fmla="*/ 0 h 24296"/>
                <a:gd name="T2" fmla="*/ 0 w 21600"/>
                <a:gd name="T3" fmla="*/ 0 h 24296"/>
                <a:gd name="T4" fmla="*/ 0 w 21600"/>
                <a:gd name="T5" fmla="*/ 0 h 242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296"/>
                <a:gd name="T11" fmla="*/ 21600 w 21600"/>
                <a:gd name="T12" fmla="*/ 24296 h 24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296" fill="none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</a:path>
                <a:path w="21600" h="24296" stroke="0" extrusionOk="0">
                  <a:moveTo>
                    <a:pt x="5165" y="-1"/>
                  </a:moveTo>
                  <a:cubicBezTo>
                    <a:pt x="14816" y="2376"/>
                    <a:pt x="21600" y="11033"/>
                    <a:pt x="21600" y="20973"/>
                  </a:cubicBezTo>
                  <a:cubicBezTo>
                    <a:pt x="21600" y="22085"/>
                    <a:pt x="21514" y="23196"/>
                    <a:pt x="21342" y="24295"/>
                  </a:cubicBezTo>
                  <a:lnTo>
                    <a:pt x="0" y="20973"/>
                  </a:lnTo>
                  <a:lnTo>
                    <a:pt x="5165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82" name="Object 69"/>
            <p:cNvGraphicFramePr>
              <a:graphicFrameLocks noChangeAspect="1"/>
            </p:cNvGraphicFramePr>
            <p:nvPr/>
          </p:nvGraphicFramePr>
          <p:xfrm>
            <a:off x="1360488" y="5378450"/>
            <a:ext cx="133350" cy="11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569" imgH="215619" progId="Equation.3">
                    <p:embed/>
                  </p:oleObj>
                </mc:Choice>
                <mc:Fallback>
                  <p:oleObj name="Equation" r:id="rId13" imgW="177569" imgH="215619" progId="Equation.3">
                    <p:embed/>
                    <p:pic>
                      <p:nvPicPr>
                        <p:cNvPr id="7182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488" y="5378450"/>
                          <a:ext cx="133350" cy="11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Freeform 70"/>
            <p:cNvSpPr>
              <a:spLocks/>
            </p:cNvSpPr>
            <p:nvPr/>
          </p:nvSpPr>
          <p:spPr bwMode="auto">
            <a:xfrm>
              <a:off x="1547813" y="5349875"/>
              <a:ext cx="627062" cy="598488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Oval 71"/>
            <p:cNvSpPr>
              <a:spLocks noChangeArrowheads="1"/>
            </p:cNvSpPr>
            <p:nvPr/>
          </p:nvSpPr>
          <p:spPr bwMode="auto">
            <a:xfrm>
              <a:off x="1712913" y="5494338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5" name="Oval 72"/>
            <p:cNvSpPr>
              <a:spLocks noChangeArrowheads="1"/>
            </p:cNvSpPr>
            <p:nvPr/>
          </p:nvSpPr>
          <p:spPr bwMode="auto">
            <a:xfrm>
              <a:off x="1785938" y="5645150"/>
              <a:ext cx="49212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6" name="Oval 73"/>
            <p:cNvSpPr>
              <a:spLocks noChangeArrowheads="1"/>
            </p:cNvSpPr>
            <p:nvPr/>
          </p:nvSpPr>
          <p:spPr bwMode="auto">
            <a:xfrm>
              <a:off x="1712913" y="5435600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7" name="Oval 74"/>
            <p:cNvSpPr>
              <a:spLocks noChangeArrowheads="1"/>
            </p:cNvSpPr>
            <p:nvPr/>
          </p:nvSpPr>
          <p:spPr bwMode="auto">
            <a:xfrm>
              <a:off x="1722438" y="5580063"/>
              <a:ext cx="508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8" name="Oval 75"/>
            <p:cNvSpPr>
              <a:spLocks noChangeArrowheads="1"/>
            </p:cNvSpPr>
            <p:nvPr/>
          </p:nvSpPr>
          <p:spPr bwMode="auto">
            <a:xfrm>
              <a:off x="2000250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89" name="Oval 76"/>
            <p:cNvSpPr>
              <a:spLocks noChangeArrowheads="1"/>
            </p:cNvSpPr>
            <p:nvPr/>
          </p:nvSpPr>
          <p:spPr bwMode="auto">
            <a:xfrm>
              <a:off x="1949450" y="5724525"/>
              <a:ext cx="49213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90" name="Oval 77"/>
            <p:cNvSpPr>
              <a:spLocks noChangeArrowheads="1"/>
            </p:cNvSpPr>
            <p:nvPr/>
          </p:nvSpPr>
          <p:spPr bwMode="auto">
            <a:xfrm>
              <a:off x="2124075" y="59118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7191" name="Object 78"/>
            <p:cNvGraphicFramePr>
              <a:graphicFrameLocks noChangeAspect="1"/>
            </p:cNvGraphicFramePr>
            <p:nvPr/>
          </p:nvGraphicFramePr>
          <p:xfrm>
            <a:off x="2111375" y="6100763"/>
            <a:ext cx="58738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215619" progId="Equation.3">
                    <p:embed/>
                  </p:oleObj>
                </mc:Choice>
                <mc:Fallback>
                  <p:oleObj name="Equation" r:id="rId15" imgW="164885" imgH="215619" progId="Equation.3">
                    <p:embed/>
                    <p:pic>
                      <p:nvPicPr>
                        <p:cNvPr id="7191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1375" y="6100763"/>
                          <a:ext cx="58738" cy="11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2" name="Line 81"/>
            <p:cNvSpPr>
              <a:spLocks noChangeShapeType="1"/>
            </p:cNvSpPr>
            <p:nvPr/>
          </p:nvSpPr>
          <p:spPr bwMode="auto">
            <a:xfrm>
              <a:off x="2222500" y="5680075"/>
              <a:ext cx="26193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Line 84"/>
            <p:cNvSpPr>
              <a:spLocks noChangeShapeType="1"/>
            </p:cNvSpPr>
            <p:nvPr/>
          </p:nvSpPr>
          <p:spPr bwMode="auto">
            <a:xfrm>
              <a:off x="3059113" y="5680075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4" name="Object 87"/>
            <p:cNvGraphicFramePr>
              <a:graphicFrameLocks noChangeAspect="1"/>
            </p:cNvGraphicFramePr>
            <p:nvPr/>
          </p:nvGraphicFramePr>
          <p:xfrm>
            <a:off x="3314700" y="5218113"/>
            <a:ext cx="115888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569" imgH="215619" progId="Equation.3">
                    <p:embed/>
                  </p:oleObj>
                </mc:Choice>
                <mc:Fallback>
                  <p:oleObj name="Equation" r:id="rId6" imgW="177569" imgH="215619" progId="Equation.3">
                    <p:embed/>
                    <p:pic>
                      <p:nvPicPr>
                        <p:cNvPr id="7194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700" y="5218113"/>
                          <a:ext cx="115888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Line 88"/>
            <p:cNvSpPr>
              <a:spLocks noChangeShapeType="1"/>
            </p:cNvSpPr>
            <p:nvPr/>
          </p:nvSpPr>
          <p:spPr bwMode="auto">
            <a:xfrm>
              <a:off x="3338513" y="6035675"/>
              <a:ext cx="985837" cy="26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89"/>
            <p:cNvSpPr>
              <a:spLocks noChangeShapeType="1"/>
            </p:cNvSpPr>
            <p:nvPr/>
          </p:nvSpPr>
          <p:spPr bwMode="auto">
            <a:xfrm flipV="1">
              <a:off x="3452813" y="5133975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Arc 90"/>
            <p:cNvSpPr>
              <a:spLocks/>
            </p:cNvSpPr>
            <p:nvPr/>
          </p:nvSpPr>
          <p:spPr bwMode="auto">
            <a:xfrm rot="10267717">
              <a:off x="3535363" y="5286375"/>
              <a:ext cx="666750" cy="785813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98" name="Object 91"/>
            <p:cNvGraphicFramePr>
              <a:graphicFrameLocks noChangeAspect="1"/>
            </p:cNvGraphicFramePr>
            <p:nvPr/>
          </p:nvGraphicFramePr>
          <p:xfrm>
            <a:off x="4192588" y="6089650"/>
            <a:ext cx="107950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4885" imgH="215619" progId="Equation.3">
                    <p:embed/>
                  </p:oleObj>
                </mc:Choice>
                <mc:Fallback>
                  <p:oleObj name="Equation" r:id="rId8" imgW="164885" imgH="215619" progId="Equation.3">
                    <p:embed/>
                    <p:pic>
                      <p:nvPicPr>
                        <p:cNvPr id="7198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2588" y="6089650"/>
                          <a:ext cx="107950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9" name="Freeform 93"/>
            <p:cNvSpPr>
              <a:spLocks/>
            </p:cNvSpPr>
            <p:nvPr/>
          </p:nvSpPr>
          <p:spPr bwMode="auto">
            <a:xfrm>
              <a:off x="3521075" y="5167313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Oval 2"/>
            <p:cNvSpPr>
              <a:spLocks noChangeArrowheads="1"/>
            </p:cNvSpPr>
            <p:nvPr/>
          </p:nvSpPr>
          <p:spPr bwMode="auto">
            <a:xfrm>
              <a:off x="3832225" y="5627688"/>
              <a:ext cx="274638" cy="34925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80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7201" name="Line 84"/>
            <p:cNvSpPr>
              <a:spLocks noChangeShapeType="1"/>
            </p:cNvSpPr>
            <p:nvPr/>
          </p:nvSpPr>
          <p:spPr bwMode="auto">
            <a:xfrm>
              <a:off x="4454525" y="5651500"/>
              <a:ext cx="2619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02" name="Picture 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5364163"/>
              <a:ext cx="700087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203" name="Object 87"/>
            <p:cNvGraphicFramePr>
              <a:graphicFrameLocks noChangeAspect="1"/>
            </p:cNvGraphicFramePr>
            <p:nvPr/>
          </p:nvGraphicFramePr>
          <p:xfrm>
            <a:off x="5534025" y="5232400"/>
            <a:ext cx="117475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569" imgH="215619" progId="Equation.3">
                    <p:embed/>
                  </p:oleObj>
                </mc:Choice>
                <mc:Fallback>
                  <p:oleObj name="Equation" r:id="rId6" imgW="177569" imgH="215619" progId="Equation.3">
                    <p:embed/>
                    <p:pic>
                      <p:nvPicPr>
                        <p:cNvPr id="7203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4025" y="5232400"/>
                          <a:ext cx="117475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4" name="Line 88"/>
            <p:cNvSpPr>
              <a:spLocks noChangeShapeType="1"/>
            </p:cNvSpPr>
            <p:nvPr/>
          </p:nvSpPr>
          <p:spPr bwMode="auto">
            <a:xfrm>
              <a:off x="5557838" y="6049963"/>
              <a:ext cx="987425" cy="26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5" name="Line 89"/>
            <p:cNvSpPr>
              <a:spLocks noChangeShapeType="1"/>
            </p:cNvSpPr>
            <p:nvPr/>
          </p:nvSpPr>
          <p:spPr bwMode="auto">
            <a:xfrm flipV="1">
              <a:off x="5673725" y="5148263"/>
              <a:ext cx="0" cy="887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6" name="Arc 90"/>
            <p:cNvSpPr>
              <a:spLocks/>
            </p:cNvSpPr>
            <p:nvPr/>
          </p:nvSpPr>
          <p:spPr bwMode="auto">
            <a:xfrm rot="10267717">
              <a:off x="5754688" y="5300663"/>
              <a:ext cx="666750" cy="785812"/>
            </a:xfrm>
            <a:custGeom>
              <a:avLst/>
              <a:gdLst>
                <a:gd name="T0" fmla="*/ 0 w 21600"/>
                <a:gd name="T1" fmla="*/ 0 h 25563"/>
                <a:gd name="T2" fmla="*/ 0 w 21600"/>
                <a:gd name="T3" fmla="*/ 0 h 25563"/>
                <a:gd name="T4" fmla="*/ 0 w 21600"/>
                <a:gd name="T5" fmla="*/ 0 h 2556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63"/>
                <a:gd name="T11" fmla="*/ 21600 w 21600"/>
                <a:gd name="T12" fmla="*/ 25563 h 25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63" fill="none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</a:path>
                <a:path w="21600" h="25563" stroke="0" extrusionOk="0">
                  <a:moveTo>
                    <a:pt x="2483" y="0"/>
                  </a:moveTo>
                  <a:cubicBezTo>
                    <a:pt x="13379" y="1261"/>
                    <a:pt x="21600" y="10488"/>
                    <a:pt x="21600" y="21457"/>
                  </a:cubicBezTo>
                  <a:cubicBezTo>
                    <a:pt x="21600" y="22835"/>
                    <a:pt x="21468" y="24210"/>
                    <a:pt x="21206" y="25563"/>
                  </a:cubicBezTo>
                  <a:lnTo>
                    <a:pt x="0" y="21457"/>
                  </a:lnTo>
                  <a:lnTo>
                    <a:pt x="2483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07" name="Object 91"/>
            <p:cNvGraphicFramePr>
              <a:graphicFrameLocks noChangeAspect="1"/>
            </p:cNvGraphicFramePr>
            <p:nvPr/>
          </p:nvGraphicFramePr>
          <p:xfrm>
            <a:off x="6413500" y="6103938"/>
            <a:ext cx="106363" cy="133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4885" imgH="215619" progId="Equation.3">
                    <p:embed/>
                  </p:oleObj>
                </mc:Choice>
                <mc:Fallback>
                  <p:oleObj name="Equation" r:id="rId8" imgW="164885" imgH="215619" progId="Equation.3">
                    <p:embed/>
                    <p:pic>
                      <p:nvPicPr>
                        <p:cNvPr id="7207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3500" y="6103938"/>
                          <a:ext cx="106363" cy="133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8" name="Freeform 93"/>
            <p:cNvSpPr>
              <a:spLocks/>
            </p:cNvSpPr>
            <p:nvPr/>
          </p:nvSpPr>
          <p:spPr bwMode="auto">
            <a:xfrm>
              <a:off x="5740400" y="5181600"/>
              <a:ext cx="654050" cy="828675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Line 84"/>
            <p:cNvSpPr>
              <a:spLocks noChangeShapeType="1"/>
            </p:cNvSpPr>
            <p:nvPr/>
          </p:nvSpPr>
          <p:spPr bwMode="auto">
            <a:xfrm>
              <a:off x="5292725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Oval 75"/>
            <p:cNvSpPr>
              <a:spLocks noChangeArrowheads="1"/>
            </p:cNvSpPr>
            <p:nvPr/>
          </p:nvSpPr>
          <p:spPr bwMode="auto">
            <a:xfrm>
              <a:off x="6084888" y="586581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1" name="Oval 75"/>
            <p:cNvSpPr>
              <a:spLocks noChangeArrowheads="1"/>
            </p:cNvSpPr>
            <p:nvPr/>
          </p:nvSpPr>
          <p:spPr bwMode="auto">
            <a:xfrm>
              <a:off x="6176963" y="5937250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2" name="Oval 75"/>
            <p:cNvSpPr>
              <a:spLocks noChangeArrowheads="1"/>
            </p:cNvSpPr>
            <p:nvPr/>
          </p:nvSpPr>
          <p:spPr bwMode="auto">
            <a:xfrm>
              <a:off x="6300788" y="5940425"/>
              <a:ext cx="50800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3" name="Oval 75"/>
            <p:cNvSpPr>
              <a:spLocks noChangeArrowheads="1"/>
            </p:cNvSpPr>
            <p:nvPr/>
          </p:nvSpPr>
          <p:spPr bwMode="auto">
            <a:xfrm>
              <a:off x="6248400" y="5937250"/>
              <a:ext cx="52388" cy="746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4" name="Oval 75"/>
            <p:cNvSpPr>
              <a:spLocks noChangeArrowheads="1"/>
            </p:cNvSpPr>
            <p:nvPr/>
          </p:nvSpPr>
          <p:spPr bwMode="auto">
            <a:xfrm>
              <a:off x="6011863" y="5795963"/>
              <a:ext cx="50800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5" name="Line 84"/>
            <p:cNvSpPr>
              <a:spLocks noChangeShapeType="1"/>
            </p:cNvSpPr>
            <p:nvPr/>
          </p:nvSpPr>
          <p:spPr bwMode="auto">
            <a:xfrm>
              <a:off x="6732588" y="5651500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Oval 3"/>
            <p:cNvSpPr>
              <a:spLocks noChangeArrowheads="1"/>
            </p:cNvSpPr>
            <p:nvPr/>
          </p:nvSpPr>
          <p:spPr bwMode="auto">
            <a:xfrm>
              <a:off x="79565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7" name="Oval 109"/>
            <p:cNvSpPr>
              <a:spLocks noChangeArrowheads="1"/>
            </p:cNvSpPr>
            <p:nvPr/>
          </p:nvSpPr>
          <p:spPr bwMode="auto">
            <a:xfrm>
              <a:off x="81089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18" name="Oval 110"/>
            <p:cNvSpPr>
              <a:spLocks noChangeArrowheads="1"/>
            </p:cNvSpPr>
            <p:nvPr/>
          </p:nvSpPr>
          <p:spPr bwMode="auto">
            <a:xfrm>
              <a:off x="8261350" y="5708650"/>
              <a:ext cx="95250" cy="682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pic>
          <p:nvPicPr>
            <p:cNvPr id="7219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5" y="5178425"/>
              <a:ext cx="604838" cy="957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20" name="Line 84"/>
            <p:cNvSpPr>
              <a:spLocks noChangeShapeType="1"/>
            </p:cNvSpPr>
            <p:nvPr/>
          </p:nvSpPr>
          <p:spPr bwMode="auto">
            <a:xfrm>
              <a:off x="7596188" y="5703888"/>
              <a:ext cx="2619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8D4A5-5ACB-5C44-BA7D-D7AE71E7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altLang="en-US"/>
              <a:t>AE2AIM-Artificial Intelligence Methods</a:t>
            </a:r>
          </a:p>
        </p:txBody>
      </p:sp>
    </p:spTree>
    <p:extLst>
      <p:ext uri="{BB962C8B-B14F-4D97-AF65-F5344CB8AC3E}">
        <p14:creationId xmlns:p14="http://schemas.microsoft.com/office/powerpoint/2010/main" val="69782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CEE0-1733-B945-82AB-C2E855D0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3CBBD-C200-E54F-9ECA-02A78EB6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661D5-87BF-45CA-972D-85C1C12738FE}" type="slidenum">
              <a:rPr lang="en-GB" altLang="zh-CN" smtClean="0"/>
              <a:pPr>
                <a:defRPr/>
              </a:pPr>
              <a:t>62</a:t>
            </a:fld>
            <a:endParaRPr lang="en-GB" altLang="zh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13698A-30CB-AD44-B173-79D68141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NSGA2-Flow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DC55A-5131-4249-8873-80AEE217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113"/>
            <a:ext cx="9144000" cy="50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8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63600"/>
          </a:xfrm>
        </p:spPr>
        <p:txBody>
          <a:bodyPr/>
          <a:lstStyle/>
          <a:p>
            <a:r>
              <a:rPr lang="en-GB" altLang="en-US" sz="2400" dirty="0"/>
              <a:t>MOEA/D=Decomposition + Collaboration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54" y="1561938"/>
            <a:ext cx="8640763" cy="4176464"/>
          </a:xfrm>
        </p:spPr>
        <p:txBody>
          <a:bodyPr/>
          <a:lstStyle/>
          <a:p>
            <a:pPr>
              <a:defRPr/>
            </a:pPr>
            <a:r>
              <a:rPr lang="en-GB" sz="2000" b="1" dirty="0">
                <a:solidFill>
                  <a:srgbClr val="FF0000"/>
                </a:solidFill>
              </a:rPr>
              <a:t>Decomposition</a:t>
            </a:r>
            <a:r>
              <a:rPr lang="en-GB" sz="2000" b="1" dirty="0"/>
              <a:t> (from traditional opt)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dirty="0"/>
              <a:t>Decompose the task of approximating the PF into </a:t>
            </a:r>
            <a:r>
              <a:rPr lang="en-GB" sz="1800" i="1" dirty="0"/>
              <a:t>N</a:t>
            </a:r>
            <a:r>
              <a:rPr lang="en-GB" sz="1800" dirty="0"/>
              <a:t> subtasks. Each subproblem can be single objective or multiobjective.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sz="2000" b="1" dirty="0">
                <a:solidFill>
                  <a:srgbClr val="FF0000"/>
                </a:solidFill>
              </a:rPr>
              <a:t>Collaboration</a:t>
            </a:r>
            <a:r>
              <a:rPr lang="en-GB" sz="2000" b="1" dirty="0"/>
              <a:t> (from EC)</a:t>
            </a:r>
            <a:endParaRPr lang="en-GB" dirty="0"/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i="1" dirty="0"/>
              <a:t>N</a:t>
            </a:r>
            <a:r>
              <a:rPr lang="en-GB" sz="1800" dirty="0"/>
              <a:t> agents (procedures) are used.  Each agent is for a different subproblem. </a:t>
            </a:r>
          </a:p>
          <a:p>
            <a:pPr lvl="1">
              <a:defRPr/>
            </a:pPr>
            <a:endParaRPr lang="en-GB" sz="1800" dirty="0"/>
          </a:p>
          <a:p>
            <a:pPr lvl="1">
              <a:defRPr/>
            </a:pPr>
            <a:r>
              <a:rPr lang="en-GB" sz="1800" dirty="0"/>
              <a:t>These </a:t>
            </a:r>
            <a:r>
              <a:rPr lang="en-GB" sz="1800" i="1" dirty="0"/>
              <a:t>N</a:t>
            </a:r>
            <a:r>
              <a:rPr lang="en-GB" sz="1800" dirty="0"/>
              <a:t> subproblems are related to one another. </a:t>
            </a:r>
            <a:r>
              <a:rPr lang="en-GB" sz="1800" i="1" dirty="0"/>
              <a:t>N</a:t>
            </a:r>
            <a:r>
              <a:rPr lang="en-GB" sz="1800" dirty="0"/>
              <a:t> agents can solve these subproblems in a collaborative manner.</a:t>
            </a:r>
            <a:r>
              <a:rPr lang="en-GB" dirty="0"/>
              <a:t>  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GB" dirty="0"/>
              <a:t> 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07442E-F922-4ACD-9CE0-1D250609A3AF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BF06-FC91-3F44-83DE-19BCD07D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550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Problem Decomposition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idx="1"/>
          </p:nvPr>
        </p:nvSpPr>
        <p:spPr>
          <a:xfrm>
            <a:off x="250102" y="1356519"/>
            <a:ext cx="8229600" cy="4525962"/>
          </a:xfrm>
        </p:spPr>
        <p:txBody>
          <a:bodyPr/>
          <a:lstStyle/>
          <a:p>
            <a:r>
              <a:rPr lang="en-GB" altLang="en-US" sz="2000" b="1" dirty="0"/>
              <a:t>Weighted Sum Approach </a:t>
            </a:r>
          </a:p>
          <a:p>
            <a:pPr marL="0" indent="0">
              <a:buNone/>
            </a:pPr>
            <a:endParaRPr lang="en-GB" altLang="en-US" dirty="0"/>
          </a:p>
          <a:p>
            <a:pPr marL="457200" lvl="1" indent="0">
              <a:buFontTx/>
              <a:buNone/>
            </a:pPr>
            <a:endParaRPr lang="en-GB" altLang="en-US" dirty="0"/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438B36-0AF7-4296-B0A3-60574E537838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7" name="Object 28"/>
          <p:cNvGraphicFramePr>
            <a:graphicFrameLocks noChangeAspect="1"/>
          </p:cNvGraphicFramePr>
          <p:nvPr/>
        </p:nvGraphicFramePr>
        <p:xfrm>
          <a:off x="3695700" y="2420565"/>
          <a:ext cx="45624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457200" progId="Equation.3">
                  <p:embed/>
                </p:oleObj>
              </mc:Choice>
              <mc:Fallback>
                <p:oleObj name="Equation" r:id="rId3" imgW="2057400" imgH="457200" progId="Equation.3">
                  <p:embed/>
                  <p:pic>
                    <p:nvPicPr>
                      <p:cNvPr id="7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2420565"/>
                        <a:ext cx="45624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68313" y="4784725"/>
            <a:ext cx="8664575" cy="1591505"/>
            <a:chOff x="468313" y="4784725"/>
            <a:chExt cx="8664575" cy="1591505"/>
          </a:xfrm>
        </p:grpSpPr>
        <p:graphicFrame>
          <p:nvGraphicFramePr>
            <p:cNvPr id="14388" name="Object 3"/>
            <p:cNvGraphicFramePr>
              <a:graphicFrameLocks noChangeAspect="1"/>
            </p:cNvGraphicFramePr>
            <p:nvPr/>
          </p:nvGraphicFramePr>
          <p:xfrm>
            <a:off x="4406900" y="4784725"/>
            <a:ext cx="4725988" cy="153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720960" imgH="1218960" progId="Equation.3">
                    <p:embed/>
                  </p:oleObj>
                </mc:Choice>
                <mc:Fallback>
                  <p:oleObj name="Equation" r:id="rId5" imgW="3720960" imgH="1218960" progId="Equation.3">
                    <p:embed/>
                    <p:pic>
                      <p:nvPicPr>
                        <p:cNvPr id="1438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900" y="4784725"/>
                          <a:ext cx="4725988" cy="153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89" name="Group 4"/>
            <p:cNvGrpSpPr>
              <a:grpSpLocks/>
            </p:cNvGrpSpPr>
            <p:nvPr/>
          </p:nvGrpSpPr>
          <p:grpSpPr bwMode="auto">
            <a:xfrm>
              <a:off x="1563998" y="5429755"/>
              <a:ext cx="0" cy="0"/>
              <a:chOff x="3651" y="2432"/>
              <a:chExt cx="1950" cy="1633"/>
            </a:xfrm>
          </p:grpSpPr>
          <p:grpSp>
            <p:nvGrpSpPr>
              <p:cNvPr id="14413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4418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4885" imgH="215619" progId="Equation.3">
                        <p:embed/>
                      </p:oleObj>
                    </mc:Choice>
                    <mc:Fallback>
                      <p:oleObj name="Equation" r:id="rId7" imgW="164885" imgH="215619" progId="Equation.3">
                        <p:embed/>
                        <p:pic>
                          <p:nvPicPr>
                            <p:cNvPr id="14418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4419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443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4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35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420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1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2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3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4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5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6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7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8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29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0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31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4432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77569" imgH="215619" progId="Equation.3">
                        <p:embed/>
                      </p:oleObj>
                    </mc:Choice>
                    <mc:Fallback>
                      <p:oleObj name="Equation" r:id="rId9" imgW="177569" imgH="215619" progId="Equation.3">
                        <p:embed/>
                        <p:pic>
                          <p:nvPicPr>
                            <p:cNvPr id="14432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414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457200" imgH="228600" progId="Equation.3">
                      <p:embed/>
                    </p:oleObj>
                  </mc:Choice>
                  <mc:Fallback>
                    <p:oleObj name="Equation" r:id="rId11" imgW="457200" imgH="228600" progId="Equation.3">
                      <p:embed/>
                      <p:pic>
                        <p:nvPicPr>
                          <p:cNvPr id="14414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415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16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417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696" imgH="215806" progId="Equation.3">
                      <p:embed/>
                    </p:oleObj>
                  </mc:Choice>
                  <mc:Fallback>
                    <p:oleObj name="Equation" r:id="rId13" imgW="469696" imgH="215806" progId="Equation.3">
                      <p:embed/>
                      <p:pic>
                        <p:nvPicPr>
                          <p:cNvPr id="14417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390" name="Line 58"/>
            <p:cNvSpPr>
              <a:spLocks noChangeShapeType="1"/>
            </p:cNvSpPr>
            <p:nvPr/>
          </p:nvSpPr>
          <p:spPr bwMode="auto">
            <a:xfrm>
              <a:off x="617845" y="6110512"/>
              <a:ext cx="2229746" cy="3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1" name="Line 59"/>
            <p:cNvSpPr>
              <a:spLocks noChangeShapeType="1"/>
            </p:cNvSpPr>
            <p:nvPr/>
          </p:nvSpPr>
          <p:spPr bwMode="auto">
            <a:xfrm flipV="1">
              <a:off x="717091" y="4855992"/>
              <a:ext cx="47639" cy="1254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2" name="Arc 60"/>
            <p:cNvSpPr>
              <a:spLocks/>
            </p:cNvSpPr>
            <p:nvPr/>
          </p:nvSpPr>
          <p:spPr bwMode="auto">
            <a:xfrm rot="10267717">
              <a:off x="1063794" y="5051166"/>
              <a:ext cx="1503259" cy="1111079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93" name="Object 61"/>
            <p:cNvGraphicFramePr>
              <a:graphicFrameLocks noChangeAspect="1"/>
            </p:cNvGraphicFramePr>
            <p:nvPr/>
          </p:nvGraphicFramePr>
          <p:xfrm>
            <a:off x="468313" y="4960410"/>
            <a:ext cx="262011" cy="186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77569" imgH="215619" progId="Equation.3">
                    <p:embed/>
                  </p:oleObj>
                </mc:Choice>
                <mc:Fallback>
                  <p:oleObj name="Equation" r:id="rId15" imgW="177569" imgH="215619" progId="Equation.3">
                    <p:embed/>
                    <p:pic>
                      <p:nvPicPr>
                        <p:cNvPr id="14393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13" y="4960410"/>
                          <a:ext cx="262011" cy="186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94" name="Object 62"/>
            <p:cNvGraphicFramePr>
              <a:graphicFrameLocks noChangeAspect="1"/>
            </p:cNvGraphicFramePr>
            <p:nvPr/>
          </p:nvGraphicFramePr>
          <p:xfrm>
            <a:off x="2707322" y="6188111"/>
            <a:ext cx="243485" cy="188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4885" imgH="215619" progId="Equation.3">
                    <p:embed/>
                  </p:oleObj>
                </mc:Choice>
                <mc:Fallback>
                  <p:oleObj name="Equation" r:id="rId17" imgW="164885" imgH="215619" progId="Equation.3">
                    <p:embed/>
                    <p:pic>
                      <p:nvPicPr>
                        <p:cNvPr id="14394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7322" y="6188111"/>
                          <a:ext cx="243485" cy="188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5" name="Freeform 63"/>
            <p:cNvSpPr>
              <a:spLocks/>
            </p:cNvSpPr>
            <p:nvPr/>
          </p:nvSpPr>
          <p:spPr bwMode="auto">
            <a:xfrm>
              <a:off x="1029389" y="4810138"/>
              <a:ext cx="1500613" cy="127921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6" name="Line 67"/>
            <p:cNvSpPr>
              <a:spLocks noChangeShapeType="1"/>
            </p:cNvSpPr>
            <p:nvPr/>
          </p:nvSpPr>
          <p:spPr bwMode="auto">
            <a:xfrm>
              <a:off x="549033" y="5129940"/>
              <a:ext cx="0" cy="266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" name="Line 68"/>
            <p:cNvSpPr>
              <a:spLocks noChangeShapeType="1"/>
            </p:cNvSpPr>
            <p:nvPr/>
          </p:nvSpPr>
          <p:spPr bwMode="auto">
            <a:xfrm flipH="1">
              <a:off x="2410905" y="6303334"/>
              <a:ext cx="299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8" name="Oval 80"/>
            <p:cNvSpPr>
              <a:spLocks noChangeArrowheads="1"/>
            </p:cNvSpPr>
            <p:nvPr/>
          </p:nvSpPr>
          <p:spPr bwMode="auto">
            <a:xfrm>
              <a:off x="989295" y="513158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99" name="Oval 80"/>
            <p:cNvSpPr>
              <a:spLocks noChangeArrowheads="1"/>
            </p:cNvSpPr>
            <p:nvPr/>
          </p:nvSpPr>
          <p:spPr bwMode="auto">
            <a:xfrm>
              <a:off x="989295" y="53127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0" name="Oval 80"/>
            <p:cNvSpPr>
              <a:spLocks noChangeArrowheads="1"/>
            </p:cNvSpPr>
            <p:nvPr/>
          </p:nvSpPr>
          <p:spPr bwMode="auto">
            <a:xfrm>
              <a:off x="2208544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1" name="Oval 80"/>
            <p:cNvSpPr>
              <a:spLocks noChangeArrowheads="1"/>
            </p:cNvSpPr>
            <p:nvPr/>
          </p:nvSpPr>
          <p:spPr bwMode="auto">
            <a:xfrm>
              <a:off x="243182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2" name="Oval 80"/>
            <p:cNvSpPr>
              <a:spLocks noChangeArrowheads="1"/>
            </p:cNvSpPr>
            <p:nvPr/>
          </p:nvSpPr>
          <p:spPr bwMode="auto">
            <a:xfrm>
              <a:off x="1138147" y="5600853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3" name="Oval 80"/>
            <p:cNvSpPr>
              <a:spLocks noChangeArrowheads="1"/>
            </p:cNvSpPr>
            <p:nvPr/>
          </p:nvSpPr>
          <p:spPr bwMode="auto">
            <a:xfrm>
              <a:off x="1295664" y="57449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4" name="Oval 80"/>
            <p:cNvSpPr>
              <a:spLocks noChangeArrowheads="1"/>
            </p:cNvSpPr>
            <p:nvPr/>
          </p:nvSpPr>
          <p:spPr bwMode="auto">
            <a:xfrm>
              <a:off x="1453182" y="583372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5" name="Oval 80"/>
            <p:cNvSpPr>
              <a:spLocks noChangeArrowheads="1"/>
            </p:cNvSpPr>
            <p:nvPr/>
          </p:nvSpPr>
          <p:spPr bwMode="auto">
            <a:xfrm>
              <a:off x="1687562" y="5888986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6" name="Oval 80"/>
            <p:cNvSpPr>
              <a:spLocks noChangeArrowheads="1"/>
            </p:cNvSpPr>
            <p:nvPr/>
          </p:nvSpPr>
          <p:spPr bwMode="auto">
            <a:xfrm>
              <a:off x="1910840" y="596101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7" name="Oval 80"/>
            <p:cNvSpPr>
              <a:spLocks noChangeArrowheads="1"/>
            </p:cNvSpPr>
            <p:nvPr/>
          </p:nvSpPr>
          <p:spPr bwMode="auto">
            <a:xfrm>
              <a:off x="205969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8" name="Oval 80"/>
            <p:cNvSpPr>
              <a:spLocks noChangeArrowheads="1"/>
            </p:cNvSpPr>
            <p:nvPr/>
          </p:nvSpPr>
          <p:spPr bwMode="auto">
            <a:xfrm>
              <a:off x="1063721" y="545678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4409" name="Straight Arrow Connector 101"/>
            <p:cNvCxnSpPr>
              <a:cxnSpLocks noChangeShapeType="1"/>
            </p:cNvCxnSpPr>
            <p:nvPr/>
          </p:nvCxnSpPr>
          <p:spPr bwMode="auto">
            <a:xfrm flipH="1">
              <a:off x="1163910" y="4980583"/>
              <a:ext cx="3200992" cy="18595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Straight Arrow Connector 103"/>
            <p:cNvCxnSpPr>
              <a:cxnSpLocks noChangeShapeType="1"/>
            </p:cNvCxnSpPr>
            <p:nvPr/>
          </p:nvCxnSpPr>
          <p:spPr bwMode="auto">
            <a:xfrm flipH="1">
              <a:off x="1164584" y="5263387"/>
              <a:ext cx="3125892" cy="8910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1" name="Straight Arrow Connector 105"/>
            <p:cNvCxnSpPr>
              <a:cxnSpLocks noChangeShapeType="1"/>
            </p:cNvCxnSpPr>
            <p:nvPr/>
          </p:nvCxnSpPr>
          <p:spPr bwMode="auto">
            <a:xfrm flipH="1" flipV="1">
              <a:off x="2596884" y="6049474"/>
              <a:ext cx="1693591" cy="12553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2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2328963" y="5886872"/>
              <a:ext cx="2035939" cy="7414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49" name="Group 4"/>
          <p:cNvGrpSpPr>
            <a:grpSpLocks/>
          </p:cNvGrpSpPr>
          <p:nvPr/>
        </p:nvGrpSpPr>
        <p:grpSpPr bwMode="auto">
          <a:xfrm>
            <a:off x="1779254" y="2811395"/>
            <a:ext cx="0" cy="0"/>
            <a:chOff x="3651" y="2432"/>
            <a:chExt cx="1950" cy="1633"/>
          </a:xfrm>
        </p:grpSpPr>
        <p:grpSp>
          <p:nvGrpSpPr>
            <p:cNvPr id="14365" name="Group 5"/>
            <p:cNvGrpSpPr>
              <a:grpSpLocks/>
            </p:cNvGrpSpPr>
            <p:nvPr/>
          </p:nvGrpSpPr>
          <p:grpSpPr bwMode="auto">
            <a:xfrm>
              <a:off x="3651" y="2432"/>
              <a:ext cx="1950" cy="1633"/>
              <a:chOff x="3334" y="1298"/>
              <a:chExt cx="1950" cy="1633"/>
            </a:xfrm>
          </p:grpSpPr>
          <p:graphicFrame>
            <p:nvGraphicFramePr>
              <p:cNvPr id="14370" name="Object 6"/>
              <p:cNvGraphicFramePr>
                <a:graphicFrameLocks noChangeAspect="1"/>
              </p:cNvGraphicFramePr>
              <p:nvPr/>
            </p:nvGraphicFramePr>
            <p:xfrm>
              <a:off x="5110" y="2704"/>
              <a:ext cx="174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5" imgH="215619" progId="Equation.3">
                      <p:embed/>
                    </p:oleObj>
                  </mc:Choice>
                  <mc:Fallback>
                    <p:oleObj name="Equation" r:id="rId7" imgW="164885" imgH="215619" progId="Equation.3">
                      <p:embed/>
                      <p:pic>
                        <p:nvPicPr>
                          <p:cNvPr id="1437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0" y="2704"/>
                            <a:ext cx="174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371" name="Group 7"/>
              <p:cNvGrpSpPr>
                <a:grpSpLocks/>
              </p:cNvGrpSpPr>
              <p:nvPr/>
            </p:nvGrpSpPr>
            <p:grpSpPr bwMode="auto">
              <a:xfrm>
                <a:off x="3561" y="1434"/>
                <a:ext cx="1714" cy="1270"/>
                <a:chOff x="3902" y="1389"/>
                <a:chExt cx="1714" cy="1270"/>
              </a:xfrm>
            </p:grpSpPr>
            <p:sp>
              <p:nvSpPr>
                <p:cNvPr id="14385" name="Line 8"/>
                <p:cNvSpPr>
                  <a:spLocks noChangeShapeType="1"/>
                </p:cNvSpPr>
                <p:nvPr/>
              </p:nvSpPr>
              <p:spPr bwMode="auto">
                <a:xfrm>
                  <a:off x="3902" y="2577"/>
                  <a:ext cx="1714" cy="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6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923" y="1389"/>
                  <a:ext cx="37" cy="121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7" name="Arc 10"/>
                <p:cNvSpPr>
                  <a:spLocks/>
                </p:cNvSpPr>
                <p:nvPr/>
              </p:nvSpPr>
              <p:spPr bwMode="auto">
                <a:xfrm rot="10267717">
                  <a:off x="4014" y="1580"/>
                  <a:ext cx="1156" cy="1079"/>
                </a:xfrm>
                <a:custGeom>
                  <a:avLst/>
                  <a:gdLst>
                    <a:gd name="T0" fmla="*/ 0 w 21600"/>
                    <a:gd name="T1" fmla="*/ 0 h 25576"/>
                    <a:gd name="T2" fmla="*/ 0 w 21600"/>
                    <a:gd name="T3" fmla="*/ 0 h 25576"/>
                    <a:gd name="T4" fmla="*/ 0 w 21600"/>
                    <a:gd name="T5" fmla="*/ 0 h 2557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5576"/>
                    <a:gd name="T11" fmla="*/ 21600 w 21600"/>
                    <a:gd name="T12" fmla="*/ 25576 h 255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5576" fill="none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</a:path>
                    <a:path w="21600" h="25576" stroke="0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  <a:lnTo>
                        <a:pt x="0" y="21470"/>
                      </a:lnTo>
                      <a:lnTo>
                        <a:pt x="2366" y="-1"/>
                      </a:lnTo>
                      <a:close/>
                    </a:path>
                  </a:pathLst>
                </a:custGeom>
                <a:noFill/>
                <a:ln w="349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2" name="Oval 11"/>
              <p:cNvSpPr>
                <a:spLocks noChangeArrowheads="1"/>
              </p:cNvSpPr>
              <p:nvPr/>
            </p:nvSpPr>
            <p:spPr bwMode="auto">
              <a:xfrm>
                <a:off x="3606" y="175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3" name="Oval 12"/>
              <p:cNvSpPr>
                <a:spLocks noChangeArrowheads="1"/>
              </p:cNvSpPr>
              <p:nvPr/>
            </p:nvSpPr>
            <p:spPr bwMode="auto">
              <a:xfrm>
                <a:off x="3606" y="188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4" name="Oval 13"/>
              <p:cNvSpPr>
                <a:spLocks noChangeArrowheads="1"/>
              </p:cNvSpPr>
              <p:nvPr/>
            </p:nvSpPr>
            <p:spPr bwMode="auto">
              <a:xfrm>
                <a:off x="3651" y="2024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5" name="Oval 14"/>
              <p:cNvSpPr>
                <a:spLocks noChangeArrowheads="1"/>
              </p:cNvSpPr>
              <p:nvPr/>
            </p:nvSpPr>
            <p:spPr bwMode="auto">
              <a:xfrm>
                <a:off x="3697" y="2160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6" name="Oval 15"/>
              <p:cNvSpPr>
                <a:spLocks noChangeArrowheads="1"/>
              </p:cNvSpPr>
              <p:nvPr/>
            </p:nvSpPr>
            <p:spPr bwMode="auto">
              <a:xfrm>
                <a:off x="3788" y="225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7" name="Oval 16"/>
              <p:cNvSpPr>
                <a:spLocks noChangeArrowheads="1"/>
              </p:cNvSpPr>
              <p:nvPr/>
            </p:nvSpPr>
            <p:spPr bwMode="auto">
              <a:xfrm>
                <a:off x="3878" y="2341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8" name="Oval 17"/>
              <p:cNvSpPr>
                <a:spLocks noChangeArrowheads="1"/>
              </p:cNvSpPr>
              <p:nvPr/>
            </p:nvSpPr>
            <p:spPr bwMode="auto">
              <a:xfrm>
                <a:off x="4014" y="2432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79" name="Oval 18"/>
              <p:cNvSpPr>
                <a:spLocks noChangeArrowheads="1"/>
              </p:cNvSpPr>
              <p:nvPr/>
            </p:nvSpPr>
            <p:spPr bwMode="auto">
              <a:xfrm>
                <a:off x="4150" y="247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0" name="Oval 19"/>
              <p:cNvSpPr>
                <a:spLocks noChangeArrowheads="1"/>
              </p:cNvSpPr>
              <p:nvPr/>
            </p:nvSpPr>
            <p:spPr bwMode="auto">
              <a:xfrm>
                <a:off x="4286" y="2523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1" name="Oval 20"/>
              <p:cNvSpPr>
                <a:spLocks noChangeArrowheads="1"/>
              </p:cNvSpPr>
              <p:nvPr/>
            </p:nvSpPr>
            <p:spPr bwMode="auto">
              <a:xfrm>
                <a:off x="4422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2" name="Oval 21"/>
              <p:cNvSpPr>
                <a:spLocks noChangeArrowheads="1"/>
              </p:cNvSpPr>
              <p:nvPr/>
            </p:nvSpPr>
            <p:spPr bwMode="auto">
              <a:xfrm>
                <a:off x="4558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83" name="Oval 22"/>
              <p:cNvSpPr>
                <a:spLocks noChangeArrowheads="1"/>
              </p:cNvSpPr>
              <p:nvPr/>
            </p:nvSpPr>
            <p:spPr bwMode="auto">
              <a:xfrm>
                <a:off x="4695" y="2568"/>
                <a:ext cx="91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4384" name="Object 23"/>
              <p:cNvGraphicFramePr>
                <a:graphicFrameLocks noChangeAspect="1"/>
              </p:cNvGraphicFramePr>
              <p:nvPr/>
            </p:nvGraphicFramePr>
            <p:xfrm>
              <a:off x="3334" y="1298"/>
              <a:ext cx="19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77569" imgH="215619" progId="Equation.3">
                      <p:embed/>
                    </p:oleObj>
                  </mc:Choice>
                  <mc:Fallback>
                    <p:oleObj name="Equation" r:id="rId9" imgW="177569" imgH="215619" progId="Equation.3">
                      <p:embed/>
                      <p:pic>
                        <p:nvPicPr>
                          <p:cNvPr id="14384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4" y="1298"/>
                            <a:ext cx="194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366" name="Object 24"/>
            <p:cNvGraphicFramePr>
              <a:graphicFrameLocks noChangeAspect="1"/>
            </p:cNvGraphicFramePr>
            <p:nvPr/>
          </p:nvGraphicFramePr>
          <p:xfrm>
            <a:off x="3771" y="3815"/>
            <a:ext cx="47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57200" imgH="228600" progId="Equation.3">
                    <p:embed/>
                  </p:oleObj>
                </mc:Choice>
                <mc:Fallback>
                  <p:oleObj name="Equation" r:id="rId11" imgW="457200" imgH="228600" progId="Equation.3">
                    <p:embed/>
                    <p:pic>
                      <p:nvPicPr>
                        <p:cNvPr id="1436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" y="3815"/>
                          <a:ext cx="47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7" name="Oval 25"/>
            <p:cNvSpPr>
              <a:spLocks noChangeArrowheads="1"/>
            </p:cNvSpPr>
            <p:nvPr/>
          </p:nvSpPr>
          <p:spPr bwMode="auto">
            <a:xfrm>
              <a:off x="3878" y="3702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68" name="Line 26"/>
            <p:cNvSpPr>
              <a:spLocks noChangeShapeType="1"/>
            </p:cNvSpPr>
            <p:nvPr/>
          </p:nvSpPr>
          <p:spPr bwMode="auto">
            <a:xfrm flipV="1">
              <a:off x="4059" y="3158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4369" name="Object 27"/>
            <p:cNvGraphicFramePr>
              <a:graphicFrameLocks noChangeAspect="1"/>
            </p:cNvGraphicFramePr>
            <p:nvPr/>
          </p:nvGraphicFramePr>
          <p:xfrm>
            <a:off x="4326" y="2982"/>
            <a:ext cx="483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69696" imgH="215806" progId="Equation.3">
                    <p:embed/>
                  </p:oleObj>
                </mc:Choice>
                <mc:Fallback>
                  <p:oleObj name="Equation" r:id="rId13" imgW="469696" imgH="215806" progId="Equation.3">
                    <p:embed/>
                    <p:pic>
                      <p:nvPicPr>
                        <p:cNvPr id="1436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2982"/>
                          <a:ext cx="483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611560" y="2211392"/>
            <a:ext cx="2325147" cy="1361624"/>
            <a:chOff x="4407093" y="1196752"/>
            <a:chExt cx="2325147" cy="1361624"/>
          </a:xfrm>
        </p:grpSpPr>
        <p:sp>
          <p:nvSpPr>
            <p:cNvPr id="14352" name="Arc 60"/>
            <p:cNvSpPr>
              <a:spLocks/>
            </p:cNvSpPr>
            <p:nvPr/>
          </p:nvSpPr>
          <p:spPr bwMode="auto">
            <a:xfrm rot="10267717">
              <a:off x="4983161" y="1402114"/>
              <a:ext cx="1407978" cy="966016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07093" y="1196752"/>
              <a:ext cx="2325147" cy="1361624"/>
              <a:chOff x="753016" y="2272674"/>
              <a:chExt cx="2325147" cy="1361624"/>
            </a:xfrm>
          </p:grpSpPr>
          <p:sp>
            <p:nvSpPr>
              <p:cNvPr id="14350" name="Line 58"/>
              <p:cNvSpPr>
                <a:spLocks noChangeShapeType="1"/>
              </p:cNvSpPr>
              <p:nvPr/>
            </p:nvSpPr>
            <p:spPr bwMode="auto">
              <a:xfrm>
                <a:off x="893070" y="3403272"/>
                <a:ext cx="2088418" cy="337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1" name="Line 59"/>
              <p:cNvSpPr>
                <a:spLocks noChangeShapeType="1"/>
              </p:cNvSpPr>
              <p:nvPr/>
            </p:nvSpPr>
            <p:spPr bwMode="auto">
              <a:xfrm flipV="1">
                <a:off x="986026" y="2312542"/>
                <a:ext cx="44619" cy="10907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353" name="Object 61"/>
              <p:cNvGraphicFramePr>
                <a:graphicFrameLocks noChangeAspect="1"/>
              </p:cNvGraphicFramePr>
              <p:nvPr/>
            </p:nvGraphicFramePr>
            <p:xfrm>
              <a:off x="753016" y="2381032"/>
              <a:ext cx="245405" cy="162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77569" imgH="215619" progId="Equation.3">
                      <p:embed/>
                    </p:oleObj>
                  </mc:Choice>
                  <mc:Fallback>
                    <p:oleObj name="Equation" r:id="rId15" imgW="177569" imgH="215619" progId="Equation.3">
                      <p:embed/>
                      <p:pic>
                        <p:nvPicPr>
                          <p:cNvPr id="14353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016" y="2381032"/>
                            <a:ext cx="245405" cy="162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4" name="Object 62"/>
              <p:cNvGraphicFramePr>
                <a:graphicFrameLocks noChangeAspect="1"/>
              </p:cNvGraphicFramePr>
              <p:nvPr/>
            </p:nvGraphicFramePr>
            <p:xfrm>
              <a:off x="2850111" y="3470739"/>
              <a:ext cx="228052" cy="1635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64885" imgH="215619" progId="Equation.3">
                      <p:embed/>
                    </p:oleObj>
                  </mc:Choice>
                  <mc:Fallback>
                    <p:oleObj name="Equation" r:id="rId17" imgW="164885" imgH="215619" progId="Equation.3">
                      <p:embed/>
                      <p:pic>
                        <p:nvPicPr>
                          <p:cNvPr id="14354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0111" y="3470739"/>
                            <a:ext cx="228052" cy="1635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5" name="Freeform 63"/>
              <p:cNvSpPr>
                <a:spLocks/>
              </p:cNvSpPr>
              <p:nvPr/>
            </p:nvSpPr>
            <p:spPr bwMode="auto">
              <a:xfrm>
                <a:off x="1278528" y="2272674"/>
                <a:ext cx="1405499" cy="1112196"/>
              </a:xfrm>
              <a:custGeom>
                <a:avLst/>
                <a:gdLst>
                  <a:gd name="T0" fmla="*/ 0 w 703"/>
                  <a:gd name="T1" fmla="*/ 2147483647 h 1020"/>
                  <a:gd name="T2" fmla="*/ 2147483647 w 703"/>
                  <a:gd name="T3" fmla="*/ 2147483647 h 1020"/>
                  <a:gd name="T4" fmla="*/ 2147483647 w 703"/>
                  <a:gd name="T5" fmla="*/ 2147483647 h 1020"/>
                  <a:gd name="T6" fmla="*/ 2147483647 w 703"/>
                  <a:gd name="T7" fmla="*/ 2147483647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6" name="Line 67"/>
              <p:cNvSpPr>
                <a:spLocks noChangeShapeType="1"/>
              </p:cNvSpPr>
              <p:nvPr/>
            </p:nvSpPr>
            <p:spPr bwMode="auto">
              <a:xfrm>
                <a:off x="828621" y="2550723"/>
                <a:ext cx="0" cy="2320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Line 68"/>
              <p:cNvSpPr>
                <a:spLocks noChangeShapeType="1"/>
              </p:cNvSpPr>
              <p:nvPr/>
            </p:nvSpPr>
            <p:spPr bwMode="auto">
              <a:xfrm flipH="1">
                <a:off x="2572481" y="3570919"/>
                <a:ext cx="280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58" name="Line 75"/>
          <p:cNvSpPr>
            <a:spLocks noChangeShapeType="1"/>
          </p:cNvSpPr>
          <p:nvPr/>
        </p:nvSpPr>
        <p:spPr bwMode="auto">
          <a:xfrm>
            <a:off x="1447089" y="22205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19672" y="1988517"/>
            <a:ext cx="1152128" cy="1431444"/>
            <a:chOff x="1619672" y="1988517"/>
            <a:chExt cx="1152128" cy="1431444"/>
          </a:xfrm>
        </p:grpSpPr>
        <p:sp>
          <p:nvSpPr>
            <p:cNvPr id="14359" name="Line 76"/>
            <p:cNvSpPr>
              <a:spLocks noChangeShapeType="1"/>
            </p:cNvSpPr>
            <p:nvPr/>
          </p:nvSpPr>
          <p:spPr bwMode="auto">
            <a:xfrm flipV="1">
              <a:off x="1619672" y="1988517"/>
              <a:ext cx="645220" cy="143144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60" name="Object 77"/>
            <p:cNvGraphicFramePr>
              <a:graphicFrameLocks noChangeAspect="1"/>
            </p:cNvGraphicFramePr>
            <p:nvPr/>
          </p:nvGraphicFramePr>
          <p:xfrm>
            <a:off x="2273325" y="2071761"/>
            <a:ext cx="498475" cy="204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634680" imgH="317160" progId="Equation.3">
                    <p:embed/>
                  </p:oleObj>
                </mc:Choice>
                <mc:Fallback>
                  <p:oleObj name="Equation" r:id="rId19" imgW="634680" imgH="317160" progId="Equation.3">
                    <p:embed/>
                    <p:pic>
                      <p:nvPicPr>
                        <p:cNvPr id="1436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325" y="2071761"/>
                          <a:ext cx="498475" cy="204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61" name="Line 79"/>
          <p:cNvSpPr>
            <a:spLocks noChangeShapeType="1"/>
          </p:cNvSpPr>
          <p:nvPr/>
        </p:nvSpPr>
        <p:spPr bwMode="auto">
          <a:xfrm>
            <a:off x="941407" y="2869662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80"/>
          <p:cNvSpPr>
            <a:spLocks noChangeArrowheads="1"/>
          </p:cNvSpPr>
          <p:nvPr/>
        </p:nvSpPr>
        <p:spPr bwMode="auto">
          <a:xfrm>
            <a:off x="1672664" y="3147711"/>
            <a:ext cx="112787" cy="9302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4363" name="Line 82"/>
          <p:cNvSpPr>
            <a:spLocks noChangeShapeType="1"/>
          </p:cNvSpPr>
          <p:nvPr/>
        </p:nvSpPr>
        <p:spPr bwMode="auto">
          <a:xfrm flipV="1">
            <a:off x="1644157" y="3287759"/>
            <a:ext cx="57013" cy="565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TextBox 109"/>
          <p:cNvSpPr txBox="1">
            <a:spLocks noChangeArrowheads="1"/>
          </p:cNvSpPr>
          <p:nvPr/>
        </p:nvSpPr>
        <p:spPr bwMode="auto">
          <a:xfrm>
            <a:off x="468313" y="3758378"/>
            <a:ext cx="2270106" cy="3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Pareto optimal solution</a:t>
            </a:r>
          </a:p>
        </p:txBody>
      </p:sp>
      <p:sp>
        <p:nvSpPr>
          <p:cNvPr id="14346" name="TextBox 111"/>
          <p:cNvSpPr txBox="1">
            <a:spLocks noChangeArrowheads="1"/>
          </p:cNvSpPr>
          <p:nvPr/>
        </p:nvSpPr>
        <p:spPr bwMode="auto">
          <a:xfrm>
            <a:off x="1259632" y="4286080"/>
            <a:ext cx="2659198" cy="367056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Approximation of the PF</a:t>
            </a:r>
          </a:p>
        </p:txBody>
      </p:sp>
      <p:sp>
        <p:nvSpPr>
          <p:cNvPr id="14347" name="Right Arrow 112"/>
          <p:cNvSpPr>
            <a:spLocks noChangeArrowheads="1"/>
          </p:cNvSpPr>
          <p:nvPr/>
        </p:nvSpPr>
        <p:spPr bwMode="auto">
          <a:xfrm>
            <a:off x="4283968" y="4404167"/>
            <a:ext cx="428130" cy="157401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14348" name="TextBox 113"/>
          <p:cNvSpPr txBox="1">
            <a:spLocks noChangeArrowheads="1"/>
          </p:cNvSpPr>
          <p:nvPr/>
        </p:nvSpPr>
        <p:spPr bwMode="auto">
          <a:xfrm>
            <a:off x="4996597" y="4284546"/>
            <a:ext cx="3095635" cy="368590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N single </a:t>
            </a:r>
            <a:r>
              <a:rPr lang="en-GB" altLang="en-US" sz="1800" dirty="0" err="1"/>
              <a:t>obj</a:t>
            </a:r>
            <a:r>
              <a:rPr lang="en-GB" altLang="en-US" sz="1800" dirty="0"/>
              <a:t> opt </a:t>
            </a:r>
            <a:r>
              <a:rPr lang="en-GB" altLang="en-US" sz="1800" dirty="0" err="1"/>
              <a:t>suproblems</a:t>
            </a:r>
            <a:endParaRPr lang="en-GB" altLang="en-US" sz="1800" dirty="0"/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4048125" y="3378571"/>
            <a:ext cx="254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GB" altLang="en-US" sz="1600" dirty="0">
                <a:solidFill>
                  <a:srgbClr val="0000CC"/>
                </a:solidFill>
              </a:rPr>
              <a:t>It works for convex PF.</a:t>
            </a:r>
          </a:p>
        </p:txBody>
      </p:sp>
      <p:sp>
        <p:nvSpPr>
          <p:cNvPr id="107" name="Line 75"/>
          <p:cNvSpPr>
            <a:spLocks noChangeShapeType="1"/>
          </p:cNvSpPr>
          <p:nvPr/>
        </p:nvSpPr>
        <p:spPr bwMode="auto">
          <a:xfrm>
            <a:off x="1259632" y="23729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75"/>
          <p:cNvSpPr>
            <a:spLocks noChangeShapeType="1"/>
          </p:cNvSpPr>
          <p:nvPr/>
        </p:nvSpPr>
        <p:spPr bwMode="auto">
          <a:xfrm>
            <a:off x="1187624" y="25253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75"/>
          <p:cNvSpPr>
            <a:spLocks noChangeShapeType="1"/>
          </p:cNvSpPr>
          <p:nvPr/>
        </p:nvSpPr>
        <p:spPr bwMode="auto">
          <a:xfrm>
            <a:off x="1109497" y="270892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F5D0BE-7427-F048-BB9F-AD8815D3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6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8" grpId="0" animBg="1"/>
      <p:bldP spid="14361" grpId="0" animBg="1"/>
      <p:bldP spid="14362" grpId="0" animBg="1"/>
      <p:bldP spid="14363" grpId="0" animBg="1"/>
      <p:bldP spid="14364" grpId="0"/>
      <p:bldP spid="14346" grpId="0" animBg="1"/>
      <p:bldP spid="14347" grpId="0" animBg="1"/>
      <p:bldP spid="14348" grpId="0" animBg="1"/>
      <p:bldP spid="118" grpId="0"/>
      <p:bldP spid="107" grpId="0" animBg="1"/>
      <p:bldP spid="108" grpId="0" animBg="1"/>
      <p:bldP spid="10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ea typeface="宋体" charset="-122"/>
              </a:rPr>
              <a:t>Any Suggestions?</a:t>
            </a:r>
          </a:p>
          <a:p>
            <a:r>
              <a:rPr lang="en-GB" altLang="zh-CN" dirty="0">
                <a:ea typeface="宋体" charset="-122"/>
              </a:rPr>
              <a:t>About FYP.</a:t>
            </a:r>
          </a:p>
          <a:p>
            <a:r>
              <a:rPr lang="en-GB" altLang="zh-CN" dirty="0">
                <a:ea typeface="宋体" charset="-122"/>
              </a:rPr>
              <a:t>SET Survey</a:t>
            </a:r>
          </a:p>
          <a:p>
            <a:pPr marL="0" indent="0">
              <a:buNone/>
            </a:pPr>
            <a:endParaRPr lang="en-GB" altLang="zh-CN" dirty="0">
              <a:ea typeface="宋体" charset="-122"/>
            </a:endParaRPr>
          </a:p>
          <a:p>
            <a:endParaRPr lang="en-GB" altLang="zh-CN" dirty="0">
              <a:ea typeface="宋体" charset="-122"/>
            </a:endParaRPr>
          </a:p>
          <a:p>
            <a:endParaRPr lang="en-GB" altLang="zh-CN" dirty="0">
              <a:ea typeface="宋体" charset="-122"/>
            </a:endParaRPr>
          </a:p>
          <a:p>
            <a:endParaRPr lang="en-GB" altLang="zh-CN" dirty="0">
              <a:ea typeface="宋体" charset="-122"/>
            </a:endParaRP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altLang="zh-CN" dirty="0">
              <a:ea typeface="宋体" charset="-122"/>
            </a:endParaRPr>
          </a:p>
          <a:p>
            <a:pPr lvl="1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72007"/>
            <a:ext cx="8712968" cy="764705"/>
          </a:xfrm>
        </p:spPr>
        <p:txBody>
          <a:bodyPr/>
          <a:lstStyle/>
          <a:p>
            <a:r>
              <a:rPr lang="en-US" dirty="0"/>
              <a:t>The End of AIM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AE2AIM-Artificial Intelligence Methods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C51C5-6A51-417D-95E0-B5BEB324FC04}" type="slidenum">
              <a:rPr lang="en-GB" altLang="zh-CN" smtClean="0"/>
              <a:pPr>
                <a:defRPr/>
              </a:pPr>
              <a:t>65</a:t>
            </a:fld>
            <a:endParaRPr lang="en-GB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792B3-B437-059B-5763-63D040CC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1297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7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– Heuristics for TSP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The nearest </a:t>
            </a:r>
            <a:r>
              <a:rPr lang="en-US" b="1" dirty="0" err="1"/>
              <a:t>neighbour</a:t>
            </a:r>
            <a:r>
              <a:rPr lang="en-US" b="1" dirty="0"/>
              <a:t> (NN) algorithm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Constructive</a:t>
            </a:r>
            <a:r>
              <a:rPr lang="en-US" dirty="0"/>
              <a:t> (Deterministic and Systematic)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Pairwise exchange (2-opt)</a:t>
            </a:r>
            <a:r>
              <a:rPr lang="en-US" dirty="0">
                <a:solidFill>
                  <a:schemeClr val="tx1"/>
                </a:solidFill>
              </a:rPr>
              <a:t>, or Lin–Kernighan heuristics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Perturbative</a:t>
            </a:r>
            <a:r>
              <a:rPr lang="en-GB" dirty="0">
                <a:solidFill>
                  <a:schemeClr val="tx1"/>
                </a:solidFill>
              </a:rPr>
              <a:t> (Stochastic and Local Search)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821B39-DFAA-4DC5-8828-42DA47C335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43213" y="6248400"/>
            <a:ext cx="345757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v-SE"/>
              <a:t>Artificial Intelligence Methods - 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The nearest </a:t>
            </a:r>
            <a:r>
              <a:rPr lang="en-US" sz="2800" dirty="0" err="1"/>
              <a:t>neighbour</a:t>
            </a:r>
            <a:r>
              <a:rPr lang="en-US" sz="2800" dirty="0"/>
              <a:t> (NN) algorithm </a:t>
            </a:r>
            <a:endParaRPr lang="en-GB" sz="2800" dirty="0"/>
          </a:p>
        </p:txBody>
      </p:sp>
      <p:sp>
        <p:nvSpPr>
          <p:cNvPr id="5" name="Oval 4"/>
          <p:cNvSpPr/>
          <p:nvPr/>
        </p:nvSpPr>
        <p:spPr>
          <a:xfrm>
            <a:off x="3203848" y="2708920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483768" y="3356992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31840" y="4509120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148064" y="4581128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91680" y="3059668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city1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2602019" y="2276872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city2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5436096" y="4293096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city3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2313987" y="4407495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city4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4716017" y="2060848"/>
            <a:ext cx="44279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After the choice of the last city, algorithm terminates</a:t>
            </a:r>
            <a:endParaRPr lang="en-GB" sz="2800" b="1" dirty="0"/>
          </a:p>
        </p:txBody>
      </p:sp>
      <p:cxnSp>
        <p:nvCxnSpPr>
          <p:cNvPr id="17" name="Straight Connector 16"/>
          <p:cNvCxnSpPr>
            <a:stCxn id="5" idx="3"/>
            <a:endCxn id="7" idx="7"/>
          </p:cNvCxnSpPr>
          <p:nvPr/>
        </p:nvCxnSpPr>
        <p:spPr>
          <a:xfrm rot="5400000">
            <a:off x="2704160" y="2857304"/>
            <a:ext cx="495320" cy="56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8" idx="0"/>
          </p:cNvCxnSpPr>
          <p:nvPr/>
        </p:nvCxnSpPr>
        <p:spPr>
          <a:xfrm rot="16200000" flipH="1">
            <a:off x="2470134" y="3739402"/>
            <a:ext cx="967740" cy="57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6"/>
            <a:endCxn id="9" idx="2"/>
          </p:cNvCxnSpPr>
          <p:nvPr/>
        </p:nvCxnSpPr>
        <p:spPr>
          <a:xfrm>
            <a:off x="3347864" y="4617132"/>
            <a:ext cx="1800200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19672" y="1556792"/>
            <a:ext cx="5303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&lt;city2, city1, city4, city3&gt; : 26 </a:t>
            </a:r>
            <a:endParaRPr lang="en-GB" sz="2800" b="1" dirty="0"/>
          </a:p>
        </p:txBody>
      </p:sp>
      <p:cxnSp>
        <p:nvCxnSpPr>
          <p:cNvPr id="18" name="Straight Connector 17"/>
          <p:cNvCxnSpPr>
            <a:stCxn id="5" idx="5"/>
            <a:endCxn id="9" idx="1"/>
          </p:cNvCxnSpPr>
          <p:nvPr/>
        </p:nvCxnSpPr>
        <p:spPr>
          <a:xfrm rot="16200000" flipH="1">
            <a:off x="3424240" y="2857304"/>
            <a:ext cx="1719456" cy="1791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39952" y="3212976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</a:t>
            </a:r>
            <a:endParaRPr lang="en-GB" sz="2400" dirty="0"/>
          </a:p>
        </p:txBody>
      </p:sp>
      <p:sp>
        <p:nvSpPr>
          <p:cNvPr id="26" name="Rectangle 25"/>
          <p:cNvSpPr/>
          <p:nvPr/>
        </p:nvSpPr>
        <p:spPr>
          <a:xfrm>
            <a:off x="2555776" y="278092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</a:t>
            </a:r>
            <a:endParaRPr lang="en-GB" sz="2400" dirty="0"/>
          </a:p>
        </p:txBody>
      </p:sp>
      <p:sp>
        <p:nvSpPr>
          <p:cNvPr id="27" name="Rectangle 26"/>
          <p:cNvSpPr/>
          <p:nvPr/>
        </p:nvSpPr>
        <p:spPr>
          <a:xfrm>
            <a:off x="2267744" y="386104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5</a:t>
            </a:r>
            <a:endParaRPr lang="en-GB" sz="2400" dirty="0"/>
          </a:p>
        </p:txBody>
      </p:sp>
      <p:sp>
        <p:nvSpPr>
          <p:cNvPr id="28" name="Rectangle 27"/>
          <p:cNvSpPr/>
          <p:nvPr/>
        </p:nvSpPr>
        <p:spPr>
          <a:xfrm>
            <a:off x="3995936" y="4653136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7</a:t>
            </a:r>
            <a:endParaRPr lang="en-GB" sz="2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821B39-DFAA-4DC5-8828-42DA47C335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4294967295"/>
          </p:nvPr>
        </p:nvSpPr>
        <p:spPr>
          <a:xfrm>
            <a:off x="2843213" y="6248400"/>
            <a:ext cx="345757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v-SE"/>
              <a:t>Artificial Intelligence Methods - 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4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>
            <a:normAutofit/>
          </a:bodyPr>
          <a:lstStyle/>
          <a:p>
            <a:r>
              <a:rPr lang="en-US" sz="2800" dirty="0"/>
              <a:t>Improving upon simple heuristics</a:t>
            </a:r>
            <a:endParaRPr lang="en-GB" sz="2800" dirty="0"/>
          </a:p>
        </p:txBody>
      </p:sp>
      <p:sp>
        <p:nvSpPr>
          <p:cNvPr id="24" name="Rectangle 23"/>
          <p:cNvSpPr/>
          <p:nvPr/>
        </p:nvSpPr>
        <p:spPr>
          <a:xfrm>
            <a:off x="4355976" y="1484784"/>
            <a:ext cx="4896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u="sng" dirty="0"/>
              <a:t>Remove two </a:t>
            </a:r>
            <a:r>
              <a:rPr lang="en-GB" sz="2400" dirty="0"/>
              <a:t>edges and  replace them with two different edges, reconnecting the fragments into a new and shorter tour.</a:t>
            </a:r>
            <a:endParaRPr lang="en-US" sz="2400" dirty="0"/>
          </a:p>
        </p:txBody>
      </p:sp>
      <p:sp>
        <p:nvSpPr>
          <p:cNvPr id="32" name="Oval 31"/>
          <p:cNvSpPr/>
          <p:nvPr/>
        </p:nvSpPr>
        <p:spPr>
          <a:xfrm>
            <a:off x="2195736" y="23488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1475656" y="29969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123728" y="41490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4139952" y="422108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683568" y="2699628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city1</a:t>
            </a:r>
            <a:endParaRPr lang="en-GB" sz="2400" dirty="0"/>
          </a:p>
        </p:txBody>
      </p:sp>
      <p:sp>
        <p:nvSpPr>
          <p:cNvPr id="41" name="Rectangle 40"/>
          <p:cNvSpPr/>
          <p:nvPr/>
        </p:nvSpPr>
        <p:spPr>
          <a:xfrm>
            <a:off x="1593907" y="1916832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city2</a:t>
            </a:r>
            <a:endParaRPr lang="en-GB" sz="2400" dirty="0"/>
          </a:p>
        </p:txBody>
      </p:sp>
      <p:sp>
        <p:nvSpPr>
          <p:cNvPr id="42" name="Rectangle 41"/>
          <p:cNvSpPr/>
          <p:nvPr/>
        </p:nvSpPr>
        <p:spPr>
          <a:xfrm>
            <a:off x="1967879" y="4231843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city4</a:t>
            </a:r>
            <a:endParaRPr lang="en-GB" sz="2400" dirty="0"/>
          </a:p>
        </p:txBody>
      </p:sp>
      <p:cxnSp>
        <p:nvCxnSpPr>
          <p:cNvPr id="43" name="Straight Connector 42"/>
          <p:cNvCxnSpPr>
            <a:stCxn id="32" idx="3"/>
            <a:endCxn id="33" idx="7"/>
          </p:cNvCxnSpPr>
          <p:nvPr/>
        </p:nvCxnSpPr>
        <p:spPr>
          <a:xfrm rot="5400000">
            <a:off x="1696048" y="2497264"/>
            <a:ext cx="495320" cy="56732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2" idx="5"/>
            <a:endCxn id="38" idx="1"/>
          </p:cNvCxnSpPr>
          <p:nvPr/>
        </p:nvCxnSpPr>
        <p:spPr>
          <a:xfrm rot="16200000" flipH="1">
            <a:off x="2416128" y="2497264"/>
            <a:ext cx="1719456" cy="1791464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3" idx="5"/>
            <a:endCxn id="35" idx="1"/>
          </p:cNvCxnSpPr>
          <p:nvPr/>
        </p:nvCxnSpPr>
        <p:spPr>
          <a:xfrm rot="16200000" flipH="1">
            <a:off x="1408016" y="3433368"/>
            <a:ext cx="999376" cy="49532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2"/>
            <a:endCxn id="35" idx="6"/>
          </p:cNvCxnSpPr>
          <p:nvPr/>
        </p:nvCxnSpPr>
        <p:spPr>
          <a:xfrm rot="10800000">
            <a:off x="2339752" y="4257092"/>
            <a:ext cx="1800200" cy="72008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131840" y="2852936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</a:t>
            </a:r>
            <a:endParaRPr lang="en-GB" sz="2400" dirty="0"/>
          </a:p>
        </p:txBody>
      </p:sp>
      <p:sp>
        <p:nvSpPr>
          <p:cNvPr id="50" name="Rectangle 49"/>
          <p:cNvSpPr/>
          <p:nvPr/>
        </p:nvSpPr>
        <p:spPr>
          <a:xfrm>
            <a:off x="1547664" y="242088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</a:t>
            </a:r>
            <a:endParaRPr lang="en-GB" sz="2400" dirty="0"/>
          </a:p>
        </p:txBody>
      </p:sp>
      <p:sp>
        <p:nvSpPr>
          <p:cNvPr id="51" name="Rectangle 50"/>
          <p:cNvSpPr/>
          <p:nvPr/>
        </p:nvSpPr>
        <p:spPr>
          <a:xfrm>
            <a:off x="1633604" y="354138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5</a:t>
            </a:r>
            <a:endParaRPr lang="en-GB" sz="2400" dirty="0"/>
          </a:p>
        </p:txBody>
      </p:sp>
      <p:sp>
        <p:nvSpPr>
          <p:cNvPr id="52" name="Rectangle 51"/>
          <p:cNvSpPr/>
          <p:nvPr/>
        </p:nvSpPr>
        <p:spPr>
          <a:xfrm>
            <a:off x="2857740" y="390142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7</a:t>
            </a:r>
            <a:endParaRPr lang="en-GB" sz="2400" dirty="0"/>
          </a:p>
        </p:txBody>
      </p:sp>
      <p:sp>
        <p:nvSpPr>
          <p:cNvPr id="55" name="Oval 54"/>
          <p:cNvSpPr/>
          <p:nvPr/>
        </p:nvSpPr>
        <p:spPr>
          <a:xfrm>
            <a:off x="1489588" y="49815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985532" y="5197564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city5</a:t>
            </a:r>
            <a:endParaRPr lang="en-GB" sz="2400" dirty="0"/>
          </a:p>
        </p:txBody>
      </p:sp>
      <p:cxnSp>
        <p:nvCxnSpPr>
          <p:cNvPr id="57" name="Straight Connector 56"/>
          <p:cNvCxnSpPr>
            <a:endCxn id="55" idx="7"/>
          </p:cNvCxnSpPr>
          <p:nvPr/>
        </p:nvCxnSpPr>
        <p:spPr>
          <a:xfrm flipH="1">
            <a:off x="1673976" y="4333468"/>
            <a:ext cx="535692" cy="6797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705612" y="440547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</a:t>
            </a:r>
            <a:endParaRPr lang="en-GB" sz="2400" dirty="0"/>
          </a:p>
        </p:txBody>
      </p:sp>
      <p:cxnSp>
        <p:nvCxnSpPr>
          <p:cNvPr id="59" name="Straight Connector 58"/>
          <p:cNvCxnSpPr>
            <a:stCxn id="33" idx="4"/>
            <a:endCxn id="55" idx="0"/>
          </p:cNvCxnSpPr>
          <p:nvPr/>
        </p:nvCxnSpPr>
        <p:spPr>
          <a:xfrm>
            <a:off x="1583668" y="3212976"/>
            <a:ext cx="13932" cy="1768564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5" idx="6"/>
            <a:endCxn id="38" idx="2"/>
          </p:cNvCxnSpPr>
          <p:nvPr/>
        </p:nvCxnSpPr>
        <p:spPr>
          <a:xfrm flipV="1">
            <a:off x="1705612" y="4329100"/>
            <a:ext cx="2434340" cy="76045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95322" y="4477484"/>
            <a:ext cx="504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</a:t>
            </a:r>
            <a:endParaRPr lang="en-GB" sz="2400" dirty="0"/>
          </a:p>
        </p:txBody>
      </p:sp>
      <p:sp>
        <p:nvSpPr>
          <p:cNvPr id="62" name="Rectangle 61"/>
          <p:cNvSpPr/>
          <p:nvPr/>
        </p:nvSpPr>
        <p:spPr>
          <a:xfrm>
            <a:off x="1277416" y="390142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6</a:t>
            </a:r>
            <a:endParaRPr lang="en-GB" sz="2400" dirty="0"/>
          </a:p>
        </p:txBody>
      </p:sp>
      <p:grpSp>
        <p:nvGrpSpPr>
          <p:cNvPr id="3" name="Group 2"/>
          <p:cNvGrpSpPr/>
          <p:nvPr/>
        </p:nvGrpSpPr>
        <p:grpSpPr>
          <a:xfrm rot="173244">
            <a:off x="1811087" y="3676510"/>
            <a:ext cx="360041" cy="288032"/>
            <a:chOff x="3131840" y="3212976"/>
            <a:chExt cx="360041" cy="288032"/>
          </a:xfrm>
        </p:grpSpPr>
        <p:cxnSp>
          <p:nvCxnSpPr>
            <p:cNvPr id="63" name="Straight Connector 62"/>
            <p:cNvCxnSpPr/>
            <p:nvPr/>
          </p:nvCxnSpPr>
          <p:spPr>
            <a:xfrm rot="10800000" flipV="1">
              <a:off x="3131840" y="3212976"/>
              <a:ext cx="288032" cy="216024"/>
            </a:xfrm>
            <a:prstGeom prst="line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 flipV="1">
              <a:off x="3203849" y="3284984"/>
              <a:ext cx="288032" cy="216024"/>
            </a:xfrm>
            <a:prstGeom prst="line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6354635">
            <a:off x="3021941" y="4480903"/>
            <a:ext cx="360041" cy="288032"/>
            <a:chOff x="3131840" y="3212976"/>
            <a:chExt cx="360041" cy="288032"/>
          </a:xfrm>
        </p:grpSpPr>
        <p:cxnSp>
          <p:nvCxnSpPr>
            <p:cNvPr id="66" name="Straight Connector 65"/>
            <p:cNvCxnSpPr/>
            <p:nvPr/>
          </p:nvCxnSpPr>
          <p:spPr>
            <a:xfrm rot="10800000" flipV="1">
              <a:off x="3131840" y="3212976"/>
              <a:ext cx="288032" cy="216024"/>
            </a:xfrm>
            <a:prstGeom prst="line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3203849" y="3284984"/>
              <a:ext cx="288032" cy="216024"/>
            </a:xfrm>
            <a:prstGeom prst="line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395536" y="1196752"/>
            <a:ext cx="381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&lt;c2,c1,</a:t>
            </a:r>
            <a:r>
              <a:rPr lang="en-US" sz="2800" b="1" dirty="0">
                <a:solidFill>
                  <a:srgbClr val="CC3300"/>
                </a:solidFill>
              </a:rPr>
              <a:t>c4,c5</a:t>
            </a:r>
            <a:r>
              <a:rPr lang="en-US" sz="2800" dirty="0"/>
              <a:t>,c3,c2&gt;</a:t>
            </a:r>
            <a:r>
              <a:rPr lang="en-US" sz="2800" b="1" dirty="0"/>
              <a:t> : 33 </a:t>
            </a:r>
            <a:endParaRPr lang="en-GB" sz="2800" b="1" dirty="0"/>
          </a:p>
        </p:txBody>
      </p:sp>
      <p:sp>
        <p:nvSpPr>
          <p:cNvPr id="69" name="Rectangle 68"/>
          <p:cNvSpPr/>
          <p:nvPr/>
        </p:nvSpPr>
        <p:spPr>
          <a:xfrm>
            <a:off x="3923928" y="4335487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city3</a:t>
            </a:r>
            <a:endParaRPr lang="en-GB" sz="2400" dirty="0"/>
          </a:p>
        </p:txBody>
      </p:sp>
      <p:sp>
        <p:nvSpPr>
          <p:cNvPr id="70" name="Rectangle 69"/>
          <p:cNvSpPr/>
          <p:nvPr/>
        </p:nvSpPr>
        <p:spPr>
          <a:xfrm>
            <a:off x="4932040" y="3351768"/>
            <a:ext cx="381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&lt;c2,c1,</a:t>
            </a:r>
            <a:r>
              <a:rPr lang="en-US" sz="2800" b="1" dirty="0">
                <a:solidFill>
                  <a:srgbClr val="CC3300"/>
                </a:solidFill>
              </a:rPr>
              <a:t>c5,c4</a:t>
            </a:r>
            <a:r>
              <a:rPr lang="en-US" sz="2800" dirty="0"/>
              <a:t>,c3,c2&gt;</a:t>
            </a:r>
            <a:r>
              <a:rPr lang="en-US" sz="2800" b="1" dirty="0"/>
              <a:t> : 31 </a:t>
            </a:r>
            <a:endParaRPr lang="en-GB" sz="2800" b="1" dirty="0"/>
          </a:p>
        </p:txBody>
      </p:sp>
      <p:sp>
        <p:nvSpPr>
          <p:cNvPr id="71" name="Freeform 70"/>
          <p:cNvSpPr/>
          <p:nvPr/>
        </p:nvSpPr>
        <p:spPr bwMode="auto">
          <a:xfrm>
            <a:off x="6300192" y="3861048"/>
            <a:ext cx="544481" cy="95586"/>
          </a:xfrm>
          <a:custGeom>
            <a:avLst/>
            <a:gdLst>
              <a:gd name="connsiteX0" fmla="*/ 0 w 832513"/>
              <a:gd name="connsiteY0" fmla="*/ 13648 h 95622"/>
              <a:gd name="connsiteX1" fmla="*/ 368490 w 832513"/>
              <a:gd name="connsiteY1" fmla="*/ 95534 h 95622"/>
              <a:gd name="connsiteX2" fmla="*/ 832513 w 832513"/>
              <a:gd name="connsiteY2" fmla="*/ 0 h 9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513" h="95622">
                <a:moveTo>
                  <a:pt x="0" y="13648"/>
                </a:moveTo>
                <a:cubicBezTo>
                  <a:pt x="114869" y="55728"/>
                  <a:pt x="229738" y="97809"/>
                  <a:pt x="368490" y="95534"/>
                </a:cubicBezTo>
                <a:cubicBezTo>
                  <a:pt x="507242" y="93259"/>
                  <a:pt x="669877" y="46629"/>
                  <a:pt x="83251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5085184"/>
            <a:ext cx="619268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4241C3"/>
                </a:solidFill>
              </a:rPr>
              <a:t>How many possible pairwise exchanges are there in total?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4241C3"/>
                </a:solidFill>
              </a:rPr>
              <a:t>How can each </a:t>
            </a:r>
            <a:r>
              <a:rPr lang="en-US" sz="2000" b="1" dirty="0" err="1">
                <a:solidFill>
                  <a:srgbClr val="4241C3"/>
                </a:solidFill>
              </a:rPr>
              <a:t>neighbouring</a:t>
            </a:r>
            <a:r>
              <a:rPr lang="en-US" sz="2000" b="1" dirty="0">
                <a:solidFill>
                  <a:srgbClr val="4241C3"/>
                </a:solidFill>
              </a:rPr>
              <a:t> solution be evaluated efficiently? </a:t>
            </a:r>
          </a:p>
        </p:txBody>
      </p:sp>
    </p:spTree>
    <p:extLst>
      <p:ext uri="{BB962C8B-B14F-4D97-AF65-F5344CB8AC3E}">
        <p14:creationId xmlns:p14="http://schemas.microsoft.com/office/powerpoint/2010/main" val="37016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2" grpId="0"/>
      <p:bldP spid="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8648</TotalTime>
  <Words>4844</Words>
  <Application>Microsoft Office PowerPoint</Application>
  <PresentationFormat>On-screen Show (4:3)</PresentationFormat>
  <Paragraphs>954</Paragraphs>
  <Slides>65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Gamond</vt:lpstr>
      <vt:lpstr>Menlo</vt:lpstr>
      <vt:lpstr>宋体</vt:lpstr>
      <vt:lpstr>Arial</vt:lpstr>
      <vt:lpstr>Calibri</vt:lpstr>
      <vt:lpstr>Calibri Light</vt:lpstr>
      <vt:lpstr>Cambria Math</vt:lpstr>
      <vt:lpstr>Symbol</vt:lpstr>
      <vt:lpstr>Times</vt:lpstr>
      <vt:lpstr>Times New Roman</vt:lpstr>
      <vt:lpstr>Verdana</vt:lpstr>
      <vt:lpstr>Wingdings</vt:lpstr>
      <vt:lpstr>Default Design</vt:lpstr>
      <vt:lpstr>Document</vt:lpstr>
      <vt:lpstr>Equation</vt:lpstr>
      <vt:lpstr>PowerPoint Presentation</vt:lpstr>
      <vt:lpstr>Lecture 2 Heuristic</vt:lpstr>
      <vt:lpstr>Combinatorial Problems – examples </vt:lpstr>
      <vt:lpstr>Heuristics </vt:lpstr>
      <vt:lpstr>Graph Coloring Heuristics</vt:lpstr>
      <vt:lpstr>Graph Coloring Heuristics</vt:lpstr>
      <vt:lpstr>Examples – Heuristics for TSP</vt:lpstr>
      <vt:lpstr>The nearest neighbour (NN) algorithm </vt:lpstr>
      <vt:lpstr>Improving upon simple heuristics</vt:lpstr>
      <vt:lpstr>Local Search Methods</vt:lpstr>
      <vt:lpstr>Lecture 3 Simulated Annealing</vt:lpstr>
      <vt:lpstr>SA v.s. Local Search</vt:lpstr>
      <vt:lpstr>SA Algorithm (for minimizing)</vt:lpstr>
      <vt:lpstr>Simulated Annealing</vt:lpstr>
      <vt:lpstr>Lecture 4 Tabu Search and VNS</vt:lpstr>
      <vt:lpstr>Tabu Search</vt:lpstr>
      <vt:lpstr>Elements of Tabu Search</vt:lpstr>
      <vt:lpstr>TS Examples – TSP</vt:lpstr>
      <vt:lpstr>Basic Tabu Search Pseudocode</vt:lpstr>
      <vt:lpstr>VNS - Motivation Reachability of Search Space</vt:lpstr>
      <vt:lpstr>Basic Notions of VNS</vt:lpstr>
      <vt:lpstr>Variable Neighbourhood Search  Pseudocode</vt:lpstr>
      <vt:lpstr>Lecture 5 Genetic Algorithm</vt:lpstr>
      <vt:lpstr>General Components of EAs</vt:lpstr>
      <vt:lpstr>Pseudo Code of a Basic GA</vt:lpstr>
      <vt:lpstr>Selection: Tournament Selection</vt:lpstr>
      <vt:lpstr>Example – tourm. size = 3, first parent</vt:lpstr>
      <vt:lpstr>Selection: Roulette Wheel Selection</vt:lpstr>
      <vt:lpstr>Recombination/Crossover</vt:lpstr>
      <vt:lpstr>Example VI</vt:lpstr>
      <vt:lpstr>Other Crossover Operators</vt:lpstr>
      <vt:lpstr>Mutation</vt:lpstr>
      <vt:lpstr>Example VII</vt:lpstr>
      <vt:lpstr>Lecture 6 Linear Programming</vt:lpstr>
      <vt:lpstr>Formulate a LP</vt:lpstr>
      <vt:lpstr>Solving LP Problems: A Graphical Approach</vt:lpstr>
      <vt:lpstr>Algorithmic Approaches</vt:lpstr>
      <vt:lpstr>The essence of the Simplex method</vt:lpstr>
      <vt:lpstr>The essence of the Simplex method</vt:lpstr>
      <vt:lpstr>Solution Methods</vt:lpstr>
      <vt:lpstr>Lecture 7 Genetic Algorithm Extensions</vt:lpstr>
      <vt:lpstr>Summary of EA &amp;  Parameter Tuning</vt:lpstr>
      <vt:lpstr>EAs – Features </vt:lpstr>
      <vt:lpstr>GP for RegEx Based Medical Text Classifier (3)</vt:lpstr>
      <vt:lpstr>Lecture 8 ACO &amp; PSO</vt:lpstr>
      <vt:lpstr>Ant Colony Optimisation</vt:lpstr>
      <vt:lpstr>Template of ACO</vt:lpstr>
      <vt:lpstr>Solution Construction</vt:lpstr>
      <vt:lpstr>Pheromone Update</vt:lpstr>
      <vt:lpstr>Movement of a Particle </vt:lpstr>
      <vt:lpstr>Velocity Update</vt:lpstr>
      <vt:lpstr>Template of PSO</vt:lpstr>
      <vt:lpstr>Lecture 9 Hyper-heuristic</vt:lpstr>
      <vt:lpstr>No free lunch theorem </vt:lpstr>
      <vt:lpstr>No free lunch theorem </vt:lpstr>
      <vt:lpstr>Hyper-heuristics vs. Metaheuristics  Different Search Spaces</vt:lpstr>
      <vt:lpstr>Selection Hyper-heuristics </vt:lpstr>
      <vt:lpstr>Case Study: GP Hyper-heuristic</vt:lpstr>
      <vt:lpstr>Lecture 10 Multi-Objective Optimization</vt:lpstr>
      <vt:lpstr>Pareto Optimal Solutions= Best Trade-off Candidates</vt:lpstr>
      <vt:lpstr>Strategies in Multi Criteria Decision Making </vt:lpstr>
      <vt:lpstr>NSGA2-Flow Chart</vt:lpstr>
      <vt:lpstr>MOEA/D=Decomposition + Collaboration </vt:lpstr>
      <vt:lpstr>Problem Decomposition </vt:lpstr>
      <vt:lpstr>The End of AIM</vt:lpstr>
    </vt:vector>
  </TitlesOfParts>
  <Company>CSiT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--</dc:creator>
  <cp:lastModifiedBy>Xinan Chen</cp:lastModifiedBy>
  <cp:revision>629</cp:revision>
  <dcterms:created xsi:type="dcterms:W3CDTF">2005-12-08T16:59:15Z</dcterms:created>
  <dcterms:modified xsi:type="dcterms:W3CDTF">2025-04-28T02:13:30Z</dcterms:modified>
</cp:coreProperties>
</file>